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png&amp;ehk=KaZeW8Anp8dAtYieVl13uGkKDm1aa9ZjBTauL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21"/>
  </p:notesMasterIdLst>
  <p:sldIdLst>
    <p:sldId id="256" r:id="rId2"/>
    <p:sldId id="317" r:id="rId3"/>
    <p:sldId id="326" r:id="rId4"/>
    <p:sldId id="324" r:id="rId5"/>
    <p:sldId id="325" r:id="rId6"/>
    <p:sldId id="261" r:id="rId7"/>
    <p:sldId id="320" r:id="rId8"/>
    <p:sldId id="323" r:id="rId9"/>
    <p:sldId id="319" r:id="rId10"/>
    <p:sldId id="321" r:id="rId11"/>
    <p:sldId id="259" r:id="rId12"/>
    <p:sldId id="331" r:id="rId13"/>
    <p:sldId id="264" r:id="rId14"/>
    <p:sldId id="318" r:id="rId15"/>
    <p:sldId id="260" r:id="rId16"/>
    <p:sldId id="262" r:id="rId17"/>
    <p:sldId id="327" r:id="rId18"/>
    <p:sldId id="263" r:id="rId19"/>
    <p:sldId id="328" r:id="rId20"/>
  </p:sldIdLst>
  <p:sldSz cx="9144000" cy="5143500" type="screen16x9"/>
  <p:notesSz cx="6858000" cy="9144000"/>
  <p:embeddedFontLst>
    <p:embeddedFont>
      <p:font typeface="Chelsea Market" panose="020B0604020202020204" charset="0"/>
      <p:regular r:id="rId22"/>
    </p:embeddedFont>
    <p:embeddedFont>
      <p:font typeface="Poppins" panose="00000500000000000000" pitchFamily="2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7025E73-F336-4A9B-91F4-935360D28F6B}">
  <a:tblStyle styleId="{47025E73-F336-4A9B-91F4-935360D28F6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7" d="100"/>
          <a:sy n="87" d="100"/>
        </p:scale>
        <p:origin x="680" y="4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170e1b65546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170e1b65546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170e1b65546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170e1b65546_0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>
          <a:extLst>
            <a:ext uri="{FF2B5EF4-FFF2-40B4-BE49-F238E27FC236}">
              <a16:creationId xmlns:a16="http://schemas.microsoft.com/office/drawing/2014/main" id="{A6D27888-AA0F-9D85-1321-2D22A774D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170e1b65546_0_74:notes">
            <a:extLst>
              <a:ext uri="{FF2B5EF4-FFF2-40B4-BE49-F238E27FC236}">
                <a16:creationId xmlns:a16="http://schemas.microsoft.com/office/drawing/2014/main" id="{03229894-3757-A46F-A697-3379D6F0D4A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170e1b65546_0_74:notes">
            <a:extLst>
              <a:ext uri="{FF2B5EF4-FFF2-40B4-BE49-F238E27FC236}">
                <a16:creationId xmlns:a16="http://schemas.microsoft.com/office/drawing/2014/main" id="{6CAB4F77-2A60-4C2B-D8E4-884B917D034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86041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170e1b65546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" name="Google Shape;624;g170e1b65546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>
          <a:extLst>
            <a:ext uri="{FF2B5EF4-FFF2-40B4-BE49-F238E27FC236}">
              <a16:creationId xmlns:a16="http://schemas.microsoft.com/office/drawing/2014/main" id="{44F2654D-C603-A303-4F63-A750F3C80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170e1b65546_0_109:notes">
            <a:extLst>
              <a:ext uri="{FF2B5EF4-FFF2-40B4-BE49-F238E27FC236}">
                <a16:creationId xmlns:a16="http://schemas.microsoft.com/office/drawing/2014/main" id="{B6448D78-F1BF-0B7D-D571-FE0328A671B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170e1b65546_0_109:notes">
            <a:extLst>
              <a:ext uri="{FF2B5EF4-FFF2-40B4-BE49-F238E27FC236}">
                <a16:creationId xmlns:a16="http://schemas.microsoft.com/office/drawing/2014/main" id="{1E050BCB-6E8E-70CF-53F1-7A54D68B4B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557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>
          <a:extLst>
            <a:ext uri="{FF2B5EF4-FFF2-40B4-BE49-F238E27FC236}">
              <a16:creationId xmlns:a16="http://schemas.microsoft.com/office/drawing/2014/main" id="{C09A8572-42B3-12CF-2687-2467BF21B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g1727230025d_0_140:notes">
            <a:extLst>
              <a:ext uri="{FF2B5EF4-FFF2-40B4-BE49-F238E27FC236}">
                <a16:creationId xmlns:a16="http://schemas.microsoft.com/office/drawing/2014/main" id="{19D25963-9EDC-44DA-29DF-3BA01EFC9F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2" name="Google Shape;652;g1727230025d_0_140:notes">
            <a:extLst>
              <a:ext uri="{FF2B5EF4-FFF2-40B4-BE49-F238E27FC236}">
                <a16:creationId xmlns:a16="http://schemas.microsoft.com/office/drawing/2014/main" id="{810DFDB0-8F80-5193-2422-D1890B5DEA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69487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16ce9c1f856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" name="Google Shape;607;g16ce9c1f856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>
          <a:extLst>
            <a:ext uri="{FF2B5EF4-FFF2-40B4-BE49-F238E27FC236}">
              <a16:creationId xmlns:a16="http://schemas.microsoft.com/office/drawing/2014/main" id="{FC1DB7E5-7BBD-2596-CFA2-C5D58DD0C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170e1b65546_0_64:notes">
            <a:extLst>
              <a:ext uri="{FF2B5EF4-FFF2-40B4-BE49-F238E27FC236}">
                <a16:creationId xmlns:a16="http://schemas.microsoft.com/office/drawing/2014/main" id="{CDA2DC79-82EF-1D41-082C-54E669DE15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170e1b65546_0_64:notes">
            <a:extLst>
              <a:ext uri="{FF2B5EF4-FFF2-40B4-BE49-F238E27FC236}">
                <a16:creationId xmlns:a16="http://schemas.microsoft.com/office/drawing/2014/main" id="{A3F1C201-C8A5-35EB-DBBC-3A15D0E149F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5952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>
          <a:extLst>
            <a:ext uri="{FF2B5EF4-FFF2-40B4-BE49-F238E27FC236}">
              <a16:creationId xmlns:a16="http://schemas.microsoft.com/office/drawing/2014/main" id="{045A1FCD-6D4E-228C-0478-132FAD898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170e1b65546_0_64:notes">
            <a:extLst>
              <a:ext uri="{FF2B5EF4-FFF2-40B4-BE49-F238E27FC236}">
                <a16:creationId xmlns:a16="http://schemas.microsoft.com/office/drawing/2014/main" id="{D4E63F85-5451-401E-1C1B-A3DDF4C518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170e1b65546_0_64:notes">
            <a:extLst>
              <a:ext uri="{FF2B5EF4-FFF2-40B4-BE49-F238E27FC236}">
                <a16:creationId xmlns:a16="http://schemas.microsoft.com/office/drawing/2014/main" id="{8E29C18D-8E24-4745-7E60-0B082123F2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7584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170e1b65546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170e1b65546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g14c85626320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5" name="Google Shape;635;g14c85626320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3">
          <a:extLst>
            <a:ext uri="{FF2B5EF4-FFF2-40B4-BE49-F238E27FC236}">
              <a16:creationId xmlns:a16="http://schemas.microsoft.com/office/drawing/2014/main" id="{E22EFD3C-242D-F5C2-CE04-E42DF8CBE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g14c85626320_0_157:notes">
            <a:extLst>
              <a:ext uri="{FF2B5EF4-FFF2-40B4-BE49-F238E27FC236}">
                <a16:creationId xmlns:a16="http://schemas.microsoft.com/office/drawing/2014/main" id="{3D10A98E-503C-A2B0-2378-4C4A02D7F4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5" name="Google Shape;635;g14c85626320_0_157:notes">
            <a:extLst>
              <a:ext uri="{FF2B5EF4-FFF2-40B4-BE49-F238E27FC236}">
                <a16:creationId xmlns:a16="http://schemas.microsoft.com/office/drawing/2014/main" id="{AB870C96-79AC-B7D3-2D0B-E1ECA44CC9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4515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15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5" Type="http://schemas.openxmlformats.org/officeDocument/2006/relationships/image" Target="../media/image2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5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13.png"/><Relationship Id="rId9" Type="http://schemas.openxmlformats.org/officeDocument/2006/relationships/image" Target="../media/image15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7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4" Type="http://schemas.openxmlformats.org/officeDocument/2006/relationships/image" Target="../media/image9.png"/><Relationship Id="rId9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7.png"/><Relationship Id="rId1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12" Type="http://schemas.openxmlformats.org/officeDocument/2006/relationships/image" Target="../media/image11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11" Type="http://schemas.openxmlformats.org/officeDocument/2006/relationships/image" Target="../media/image10.png"/><Relationship Id="rId5" Type="http://schemas.openxmlformats.org/officeDocument/2006/relationships/image" Target="../media/image3.png"/><Relationship Id="rId15" Type="http://schemas.openxmlformats.org/officeDocument/2006/relationships/image" Target="../media/image9.png"/><Relationship Id="rId10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6.png"/><Relationship Id="rId14" Type="http://schemas.openxmlformats.org/officeDocument/2006/relationships/image" Target="../media/image1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12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15.png"/><Relationship Id="rId5" Type="http://schemas.openxmlformats.org/officeDocument/2006/relationships/image" Target="../media/image19.png"/><Relationship Id="rId10" Type="http://schemas.openxmlformats.org/officeDocument/2006/relationships/image" Target="../media/image6.png"/><Relationship Id="rId4" Type="http://schemas.openxmlformats.org/officeDocument/2006/relationships/image" Target="../media/image7.png"/><Relationship Id="rId9" Type="http://schemas.openxmlformats.org/officeDocument/2006/relationships/image" Target="../media/image5.png"/><Relationship Id="rId14" Type="http://schemas.openxmlformats.org/officeDocument/2006/relationships/image" Target="../media/image14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4.png"/><Relationship Id="rId5" Type="http://schemas.openxmlformats.org/officeDocument/2006/relationships/image" Target="../media/image4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12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11" Type="http://schemas.openxmlformats.org/officeDocument/2006/relationships/image" Target="../media/image4.png"/><Relationship Id="rId5" Type="http://schemas.openxmlformats.org/officeDocument/2006/relationships/image" Target="../media/image14.png"/><Relationship Id="rId10" Type="http://schemas.openxmlformats.org/officeDocument/2006/relationships/image" Target="../media/image6.png"/><Relationship Id="rId4" Type="http://schemas.openxmlformats.org/officeDocument/2006/relationships/image" Target="../media/image7.png"/><Relationship Id="rId9" Type="http://schemas.openxmlformats.org/officeDocument/2006/relationships/image" Target="../media/image5.png"/><Relationship Id="rId14" Type="http://schemas.openxmlformats.org/officeDocument/2006/relationships/image" Target="../media/image15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image" Target="../media/image7.png"/><Relationship Id="rId9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rt Subject for Middle School - 8th Grade: Art's Elements - Texture by Slidesgo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 flipH="1">
            <a:off x="3929" y="0"/>
            <a:ext cx="913614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601100" y="1715100"/>
            <a:ext cx="5941800" cy="162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84350" y="3215650"/>
            <a:ext cx="2775300" cy="6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2"/>
          </p:nvPr>
        </p:nvSpPr>
        <p:spPr>
          <a:xfrm>
            <a:off x="1601100" y="1202525"/>
            <a:ext cx="5941800" cy="71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3"/>
          </p:nvPr>
        </p:nvSpPr>
        <p:spPr>
          <a:xfrm>
            <a:off x="6212663" y="538100"/>
            <a:ext cx="1699200" cy="3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helsea Market"/>
              <a:buNone/>
              <a:defRPr sz="18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4" name="Google Shape;14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77775" y="1048300"/>
            <a:ext cx="298600" cy="44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41775" y="2831475"/>
            <a:ext cx="2902226" cy="231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59819" y="4477440"/>
            <a:ext cx="734562" cy="572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37081" y="-199527"/>
            <a:ext cx="1306919" cy="82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535900" y="2222398"/>
            <a:ext cx="649250" cy="531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-1" y="0"/>
            <a:ext cx="1888426" cy="162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43011" y="1184685"/>
            <a:ext cx="531278" cy="577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331059" y="-465812"/>
            <a:ext cx="1423082" cy="1236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83738" y="132001"/>
            <a:ext cx="1423100" cy="814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3676784">
            <a:off x="-987797" y="2094575"/>
            <a:ext cx="2220442" cy="128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rot="963809">
            <a:off x="8857821" y="3452009"/>
            <a:ext cx="1299757" cy="153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-172763" y="3678025"/>
            <a:ext cx="1699325" cy="153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172956" y="4547010"/>
            <a:ext cx="1142712" cy="966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2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254056" y="345403"/>
            <a:ext cx="635690" cy="44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1_1_1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Google Shape;415;p29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 rot="10800000" flipH="1">
            <a:off x="3929" y="0"/>
            <a:ext cx="913614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29"/>
          <p:cNvSpPr txBox="1">
            <a:spLocks noGrp="1"/>
          </p:cNvSpPr>
          <p:nvPr>
            <p:ph type="title"/>
          </p:nvPr>
        </p:nvSpPr>
        <p:spPr>
          <a:xfrm>
            <a:off x="722375" y="539500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17" name="Google Shape;417;p29"/>
          <p:cNvSpPr txBox="1">
            <a:spLocks noGrp="1"/>
          </p:cNvSpPr>
          <p:nvPr>
            <p:ph type="subTitle" idx="1"/>
          </p:nvPr>
        </p:nvSpPr>
        <p:spPr>
          <a:xfrm>
            <a:off x="874900" y="2086325"/>
            <a:ext cx="240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29"/>
          <p:cNvSpPr txBox="1">
            <a:spLocks noGrp="1"/>
          </p:cNvSpPr>
          <p:nvPr>
            <p:ph type="subTitle" idx="2"/>
          </p:nvPr>
        </p:nvSpPr>
        <p:spPr>
          <a:xfrm>
            <a:off x="874900" y="1745950"/>
            <a:ext cx="2408100" cy="4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419" name="Google Shape;419;p29"/>
          <p:cNvSpPr txBox="1">
            <a:spLocks noGrp="1"/>
          </p:cNvSpPr>
          <p:nvPr>
            <p:ph type="subTitle" idx="3"/>
          </p:nvPr>
        </p:nvSpPr>
        <p:spPr>
          <a:xfrm>
            <a:off x="3367989" y="2086325"/>
            <a:ext cx="240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29"/>
          <p:cNvSpPr txBox="1">
            <a:spLocks noGrp="1"/>
          </p:cNvSpPr>
          <p:nvPr>
            <p:ph type="subTitle" idx="4"/>
          </p:nvPr>
        </p:nvSpPr>
        <p:spPr>
          <a:xfrm>
            <a:off x="3367989" y="1745950"/>
            <a:ext cx="2408100" cy="4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421" name="Google Shape;421;p29"/>
          <p:cNvSpPr txBox="1">
            <a:spLocks noGrp="1"/>
          </p:cNvSpPr>
          <p:nvPr>
            <p:ph type="subTitle" idx="5"/>
          </p:nvPr>
        </p:nvSpPr>
        <p:spPr>
          <a:xfrm>
            <a:off x="5861078" y="2086325"/>
            <a:ext cx="240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29"/>
          <p:cNvSpPr txBox="1">
            <a:spLocks noGrp="1"/>
          </p:cNvSpPr>
          <p:nvPr>
            <p:ph type="subTitle" idx="6"/>
          </p:nvPr>
        </p:nvSpPr>
        <p:spPr>
          <a:xfrm>
            <a:off x="5861078" y="1745950"/>
            <a:ext cx="2408100" cy="4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423" name="Google Shape;423;p29"/>
          <p:cNvSpPr txBox="1">
            <a:spLocks noGrp="1"/>
          </p:cNvSpPr>
          <p:nvPr>
            <p:ph type="subTitle" idx="7"/>
          </p:nvPr>
        </p:nvSpPr>
        <p:spPr>
          <a:xfrm>
            <a:off x="874900" y="3497900"/>
            <a:ext cx="240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29"/>
          <p:cNvSpPr txBox="1">
            <a:spLocks noGrp="1"/>
          </p:cNvSpPr>
          <p:nvPr>
            <p:ph type="subTitle" idx="8"/>
          </p:nvPr>
        </p:nvSpPr>
        <p:spPr>
          <a:xfrm>
            <a:off x="874900" y="3157475"/>
            <a:ext cx="2408100" cy="4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425" name="Google Shape;425;p29"/>
          <p:cNvSpPr txBox="1">
            <a:spLocks noGrp="1"/>
          </p:cNvSpPr>
          <p:nvPr>
            <p:ph type="subTitle" idx="9"/>
          </p:nvPr>
        </p:nvSpPr>
        <p:spPr>
          <a:xfrm>
            <a:off x="3367989" y="3497900"/>
            <a:ext cx="240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29"/>
          <p:cNvSpPr txBox="1">
            <a:spLocks noGrp="1"/>
          </p:cNvSpPr>
          <p:nvPr>
            <p:ph type="subTitle" idx="13"/>
          </p:nvPr>
        </p:nvSpPr>
        <p:spPr>
          <a:xfrm>
            <a:off x="3367989" y="3157475"/>
            <a:ext cx="2408100" cy="4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427" name="Google Shape;427;p29"/>
          <p:cNvSpPr txBox="1">
            <a:spLocks noGrp="1"/>
          </p:cNvSpPr>
          <p:nvPr>
            <p:ph type="subTitle" idx="14"/>
          </p:nvPr>
        </p:nvSpPr>
        <p:spPr>
          <a:xfrm>
            <a:off x="5861078" y="3497900"/>
            <a:ext cx="240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29"/>
          <p:cNvSpPr txBox="1">
            <a:spLocks noGrp="1"/>
          </p:cNvSpPr>
          <p:nvPr>
            <p:ph type="subTitle" idx="15"/>
          </p:nvPr>
        </p:nvSpPr>
        <p:spPr>
          <a:xfrm>
            <a:off x="5861078" y="3157475"/>
            <a:ext cx="2408100" cy="4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pic>
        <p:nvPicPr>
          <p:cNvPr id="429" name="Google Shape;42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7477424" y="-430125"/>
            <a:ext cx="1888426" cy="162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-326001" y="4018750"/>
            <a:ext cx="1888426" cy="162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63637" y="3550213"/>
            <a:ext cx="1699325" cy="153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59256" y="3885090"/>
            <a:ext cx="734562" cy="572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125" y="162273"/>
            <a:ext cx="649250" cy="531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87931" y="-326777"/>
            <a:ext cx="1306919" cy="82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2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7260473">
            <a:off x="-632529" y="1575535"/>
            <a:ext cx="1299758" cy="153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2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991931" y="4607028"/>
            <a:ext cx="635690" cy="44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5" name="Google Shape;505;p33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 flipH="1">
            <a:off x="3929" y="0"/>
            <a:ext cx="913614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_1_1"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1" name="Google Shape;521;p35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 rot="10800000">
            <a:off x="3929" y="0"/>
            <a:ext cx="913614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76200" y="2831475"/>
            <a:ext cx="2902226" cy="231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255574" y="0"/>
            <a:ext cx="1888426" cy="162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921956">
            <a:off x="1185013" y="3843099"/>
            <a:ext cx="379800" cy="56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26519" y="1331677"/>
            <a:ext cx="734562" cy="572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89650" y="105098"/>
            <a:ext cx="649250" cy="531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3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32156" y="477910"/>
            <a:ext cx="1142712" cy="966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3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29856" y="2349453"/>
            <a:ext cx="635690" cy="44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3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679225" y="3562725"/>
            <a:ext cx="1699325" cy="153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3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-973455">
            <a:off x="4142403" y="4447250"/>
            <a:ext cx="2220443" cy="128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3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5083660">
            <a:off x="2069382" y="-785386"/>
            <a:ext cx="1005650" cy="1687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3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 flipH="1">
            <a:off x="3929" y="0"/>
            <a:ext cx="913614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3"/>
          <p:cNvSpPr txBox="1">
            <a:spLocks noGrp="1"/>
          </p:cNvSpPr>
          <p:nvPr>
            <p:ph type="title"/>
          </p:nvPr>
        </p:nvSpPr>
        <p:spPr>
          <a:xfrm>
            <a:off x="2868524" y="1928550"/>
            <a:ext cx="45696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>
            <a:off x="2868524" y="2770350"/>
            <a:ext cx="4569600" cy="4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title" idx="2" hasCustomPrompt="1"/>
          </p:nvPr>
        </p:nvSpPr>
        <p:spPr>
          <a:xfrm>
            <a:off x="1766013" y="2185625"/>
            <a:ext cx="887400" cy="7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5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pic>
        <p:nvPicPr>
          <p:cNvPr id="33" name="Google Shape;33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2" y="3"/>
            <a:ext cx="2902226" cy="231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1762" y="2831478"/>
            <a:ext cx="2902226" cy="231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5186" y="1558085"/>
            <a:ext cx="531278" cy="577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7671030">
            <a:off x="213284" y="4312463"/>
            <a:ext cx="1423083" cy="123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328860">
            <a:off x="6138228" y="-468725"/>
            <a:ext cx="2220442" cy="128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421631" y="1867428"/>
            <a:ext cx="635690" cy="44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4988660">
            <a:off x="2357320" y="-499599"/>
            <a:ext cx="1005650" cy="1687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9903706">
            <a:off x="6981325" y="4088301"/>
            <a:ext cx="1423101" cy="814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342000" y="4502173"/>
            <a:ext cx="649250" cy="5314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06641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7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 rot="10800000" flipH="1">
            <a:off x="3929" y="0"/>
            <a:ext cx="913614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7"/>
          <p:cNvSpPr txBox="1">
            <a:spLocks noGrp="1"/>
          </p:cNvSpPr>
          <p:nvPr>
            <p:ph type="title"/>
          </p:nvPr>
        </p:nvSpPr>
        <p:spPr>
          <a:xfrm>
            <a:off x="722375" y="539500"/>
            <a:ext cx="76992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7"/>
          <p:cNvSpPr txBox="1">
            <a:spLocks noGrp="1"/>
          </p:cNvSpPr>
          <p:nvPr>
            <p:ph type="body" idx="1"/>
          </p:nvPr>
        </p:nvSpPr>
        <p:spPr>
          <a:xfrm>
            <a:off x="2396250" y="1923075"/>
            <a:ext cx="4351500" cy="19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88" name="Google Shape;8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6241762" y="3"/>
            <a:ext cx="2902226" cy="231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2" y="2831478"/>
            <a:ext cx="2902226" cy="231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" y="1923063"/>
            <a:ext cx="1699325" cy="153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4900" y="273773"/>
            <a:ext cx="649250" cy="531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3853697">
            <a:off x="4613189" y="0"/>
            <a:ext cx="426072" cy="63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2369" y="4317715"/>
            <a:ext cx="734562" cy="572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9766086">
            <a:off x="2490197" y="4257533"/>
            <a:ext cx="1299758" cy="153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112056" y="4604003"/>
            <a:ext cx="635690" cy="444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0830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4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 flipH="1">
            <a:off x="3929" y="0"/>
            <a:ext cx="913614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4"/>
          <p:cNvSpPr txBox="1">
            <a:spLocks noGrp="1"/>
          </p:cNvSpPr>
          <p:nvPr>
            <p:ph type="title"/>
          </p:nvPr>
        </p:nvSpPr>
        <p:spPr>
          <a:xfrm>
            <a:off x="722375" y="539500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"/>
          <p:cNvSpPr txBox="1">
            <a:spLocks noGrp="1"/>
          </p:cNvSpPr>
          <p:nvPr>
            <p:ph type="body" idx="1"/>
          </p:nvPr>
        </p:nvSpPr>
        <p:spPr>
          <a:xfrm>
            <a:off x="722375" y="1187600"/>
            <a:ext cx="7699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46" name="Google Shape;46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 flipH="1">
            <a:off x="-389714" y="-471475"/>
            <a:ext cx="1888426" cy="162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7804111" y="3893625"/>
            <a:ext cx="1888426" cy="162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8100000">
            <a:off x="-510342" y="2553364"/>
            <a:ext cx="1423084" cy="1236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328860">
            <a:off x="3900453" y="4483250"/>
            <a:ext cx="2220442" cy="128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01668" y="19503"/>
            <a:ext cx="635690" cy="44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2300" y="4726473"/>
            <a:ext cx="649250" cy="531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599956" y="3145610"/>
            <a:ext cx="1142712" cy="966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314231" y="1842615"/>
            <a:ext cx="734562" cy="572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9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 rot="10800000">
            <a:off x="3929" y="0"/>
            <a:ext cx="913614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9"/>
          <p:cNvSpPr txBox="1">
            <a:spLocks noGrp="1"/>
          </p:cNvSpPr>
          <p:nvPr>
            <p:ph type="title"/>
          </p:nvPr>
        </p:nvSpPr>
        <p:spPr>
          <a:xfrm>
            <a:off x="1668875" y="1604200"/>
            <a:ext cx="5806200" cy="81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9" name="Google Shape;119;p9"/>
          <p:cNvSpPr txBox="1">
            <a:spLocks noGrp="1"/>
          </p:cNvSpPr>
          <p:nvPr>
            <p:ph type="subTitle" idx="1"/>
          </p:nvPr>
        </p:nvSpPr>
        <p:spPr>
          <a:xfrm>
            <a:off x="2306575" y="2290100"/>
            <a:ext cx="4530900" cy="138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rgbClr val="21252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pic>
        <p:nvPicPr>
          <p:cNvPr id="120" name="Google Shape;120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3468" y="115560"/>
            <a:ext cx="1306919" cy="82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255575" y="0"/>
            <a:ext cx="1888426" cy="162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-1" y="2831475"/>
            <a:ext cx="2902226" cy="231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6637" y="1306662"/>
            <a:ext cx="379800" cy="56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7332" y="1545877"/>
            <a:ext cx="689500" cy="1406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44044" y="270427"/>
            <a:ext cx="734562" cy="572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505650" y="121698"/>
            <a:ext cx="649250" cy="531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371761" y="1265110"/>
            <a:ext cx="531278" cy="577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408213" y="-275499"/>
            <a:ext cx="1423100" cy="814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248478" y="3101237"/>
            <a:ext cx="2220443" cy="128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-85785" y="2815639"/>
            <a:ext cx="1224632" cy="102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970187" y="3608613"/>
            <a:ext cx="1699325" cy="153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9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331059" y="-465812"/>
            <a:ext cx="1423082" cy="1236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9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5400000">
            <a:off x="3524169" y="4080801"/>
            <a:ext cx="1005650" cy="1687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9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445481" y="4441310"/>
            <a:ext cx="1142712" cy="966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9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505656" y="4560528"/>
            <a:ext cx="635690" cy="44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7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15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 rot="10800000" flipH="1">
            <a:off x="3929" y="0"/>
            <a:ext cx="913614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5"/>
          <p:cNvSpPr txBox="1">
            <a:spLocks noGrp="1"/>
          </p:cNvSpPr>
          <p:nvPr>
            <p:ph type="title"/>
          </p:nvPr>
        </p:nvSpPr>
        <p:spPr>
          <a:xfrm flipH="1">
            <a:off x="1112350" y="1928550"/>
            <a:ext cx="56805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7" name="Google Shape;197;p15"/>
          <p:cNvSpPr txBox="1">
            <a:spLocks noGrp="1"/>
          </p:cNvSpPr>
          <p:nvPr>
            <p:ph type="subTitle" idx="1"/>
          </p:nvPr>
        </p:nvSpPr>
        <p:spPr>
          <a:xfrm flipH="1">
            <a:off x="1112350" y="2770350"/>
            <a:ext cx="5680500" cy="4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98" name="Google Shape;198;p15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6947750" y="2185625"/>
            <a:ext cx="1007700" cy="7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5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pic>
        <p:nvPicPr>
          <p:cNvPr id="199" name="Google Shape;19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6241774" y="3"/>
            <a:ext cx="2902226" cy="231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 flipH="1">
            <a:off x="12" y="3522350"/>
            <a:ext cx="1888426" cy="162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531392" flipH="1">
            <a:off x="8043450" y="3012885"/>
            <a:ext cx="1005648" cy="1236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531391">
            <a:off x="7912597" y="4115524"/>
            <a:ext cx="645986" cy="1236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2494039">
            <a:off x="-624503" y="1614273"/>
            <a:ext cx="1299755" cy="15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3853697">
            <a:off x="5091339" y="4353950"/>
            <a:ext cx="426072" cy="63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766050" y="111400"/>
            <a:ext cx="1179825" cy="74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21625" y="539498"/>
            <a:ext cx="649250" cy="531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1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811356" y="4604003"/>
            <a:ext cx="635690" cy="44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1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212144" y="111390"/>
            <a:ext cx="734562" cy="572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1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21625" y="3214950"/>
            <a:ext cx="1699325" cy="153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15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76941" y="1384775"/>
            <a:ext cx="973692" cy="82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8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17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>
            <a:off x="3929" y="0"/>
            <a:ext cx="913614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7"/>
          <p:cNvSpPr txBox="1">
            <a:spLocks noGrp="1"/>
          </p:cNvSpPr>
          <p:nvPr>
            <p:ph type="title"/>
          </p:nvPr>
        </p:nvSpPr>
        <p:spPr>
          <a:xfrm>
            <a:off x="722375" y="539500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227" name="Google Shape;22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 flipH="1">
            <a:off x="-326001" y="-430125"/>
            <a:ext cx="1888426" cy="162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 flipH="1">
            <a:off x="7477424" y="4018750"/>
            <a:ext cx="1888426" cy="162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921956">
            <a:off x="214625" y="3898249"/>
            <a:ext cx="379800" cy="56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9794" y="-136935"/>
            <a:ext cx="734562" cy="572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72325" y="58623"/>
            <a:ext cx="649250" cy="531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681" y="4607028"/>
            <a:ext cx="635690" cy="44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8421627" y="1161025"/>
            <a:ext cx="1005648" cy="123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796194" y="2289925"/>
            <a:ext cx="645986" cy="1236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6399953">
            <a:off x="8421619" y="-180750"/>
            <a:ext cx="1005650" cy="168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1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-1990570">
            <a:off x="4969006" y="4561060"/>
            <a:ext cx="1142712" cy="966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4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18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 rot="10800000" flipH="1">
            <a:off x="3929" y="0"/>
            <a:ext cx="913614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18"/>
          <p:cNvSpPr txBox="1">
            <a:spLocks noGrp="1"/>
          </p:cNvSpPr>
          <p:nvPr>
            <p:ph type="title"/>
          </p:nvPr>
        </p:nvSpPr>
        <p:spPr>
          <a:xfrm>
            <a:off x="2103400" y="1702200"/>
            <a:ext cx="4937100" cy="124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 sz="8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0" name="Google Shape;240;p18"/>
          <p:cNvSpPr txBox="1">
            <a:spLocks noGrp="1"/>
          </p:cNvSpPr>
          <p:nvPr>
            <p:ph type="subTitle" idx="1"/>
          </p:nvPr>
        </p:nvSpPr>
        <p:spPr>
          <a:xfrm>
            <a:off x="2103438" y="2762103"/>
            <a:ext cx="49371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41" name="Google Shape;24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6241774" y="3"/>
            <a:ext cx="2902226" cy="231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 flipH="1">
            <a:off x="12" y="3522350"/>
            <a:ext cx="1888426" cy="162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6941" y="1384775"/>
            <a:ext cx="973692" cy="82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7702377" y="2665512"/>
            <a:ext cx="1005648" cy="123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076944" y="3794412"/>
            <a:ext cx="645986" cy="1236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7647040">
            <a:off x="-710754" y="1772335"/>
            <a:ext cx="1299756" cy="15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766050" y="111400"/>
            <a:ext cx="1179825" cy="74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1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65975" y="709623"/>
            <a:ext cx="649250" cy="531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1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212144" y="111390"/>
            <a:ext cx="734562" cy="572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94562" y="2312025"/>
            <a:ext cx="1699325" cy="153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rot="3853697">
            <a:off x="5091339" y="4353950"/>
            <a:ext cx="426072" cy="63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1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811356" y="4604003"/>
            <a:ext cx="635690" cy="44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6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24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>
            <a:off x="3929" y="0"/>
            <a:ext cx="913614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24"/>
          <p:cNvSpPr txBox="1">
            <a:spLocks noGrp="1"/>
          </p:cNvSpPr>
          <p:nvPr>
            <p:ph type="title"/>
          </p:nvPr>
        </p:nvSpPr>
        <p:spPr>
          <a:xfrm>
            <a:off x="722375" y="539500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6" name="Google Shape;326;p24"/>
          <p:cNvSpPr txBox="1">
            <a:spLocks noGrp="1"/>
          </p:cNvSpPr>
          <p:nvPr>
            <p:ph type="subTitle" idx="1"/>
          </p:nvPr>
        </p:nvSpPr>
        <p:spPr>
          <a:xfrm>
            <a:off x="1030925" y="1451200"/>
            <a:ext cx="3374700" cy="266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24"/>
          <p:cNvSpPr txBox="1">
            <a:spLocks noGrp="1"/>
          </p:cNvSpPr>
          <p:nvPr>
            <p:ph type="subTitle" idx="2"/>
          </p:nvPr>
        </p:nvSpPr>
        <p:spPr>
          <a:xfrm>
            <a:off x="4738430" y="1451200"/>
            <a:ext cx="3374700" cy="266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28" name="Google Shape;32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9750" y="2831475"/>
            <a:ext cx="2902226" cy="231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78426" y="-378225"/>
            <a:ext cx="1888426" cy="162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6000" y="4263000"/>
            <a:ext cx="298600" cy="44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433073">
            <a:off x="8519655" y="2755273"/>
            <a:ext cx="1306919" cy="82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2495996">
            <a:off x="6991446" y="-660591"/>
            <a:ext cx="1299758" cy="153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6675" y="2685025"/>
            <a:ext cx="531300" cy="371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2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8169" y="-10"/>
            <a:ext cx="734562" cy="572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2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795625" y="4490548"/>
            <a:ext cx="649250" cy="531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2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332536" y="4386760"/>
            <a:ext cx="531278" cy="577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2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563663" y="4604001"/>
            <a:ext cx="1423100" cy="814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">
  <p:cSld name="CUSTOM_1_1_2"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" name="Google Shape;395;p28"/>
          <p:cNvPicPr preferRelativeResize="0"/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>
            <a:off x="3929" y="0"/>
            <a:ext cx="913614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28"/>
          <p:cNvSpPr txBox="1">
            <a:spLocks noGrp="1"/>
          </p:cNvSpPr>
          <p:nvPr>
            <p:ph type="title"/>
          </p:nvPr>
        </p:nvSpPr>
        <p:spPr>
          <a:xfrm>
            <a:off x="722375" y="539500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397" name="Google Shape;39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-304788" y="3"/>
            <a:ext cx="2902226" cy="231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1762" y="2831478"/>
            <a:ext cx="2902226" cy="231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21586" y="3241485"/>
            <a:ext cx="531278" cy="577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2948010">
            <a:off x="7932103" y="515013"/>
            <a:ext cx="2220443" cy="128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9903706">
            <a:off x="-128825" y="4622376"/>
            <a:ext cx="1423101" cy="814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4988660">
            <a:off x="4503520" y="-749924"/>
            <a:ext cx="1005650" cy="1687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200693" y="4695628"/>
            <a:ext cx="635690" cy="444600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28"/>
          <p:cNvSpPr txBox="1">
            <a:spLocks noGrp="1"/>
          </p:cNvSpPr>
          <p:nvPr>
            <p:ph type="subTitle" idx="1"/>
          </p:nvPr>
        </p:nvSpPr>
        <p:spPr>
          <a:xfrm>
            <a:off x="874900" y="1960100"/>
            <a:ext cx="2408100" cy="80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5" name="Google Shape;405;p28"/>
          <p:cNvSpPr txBox="1">
            <a:spLocks noGrp="1"/>
          </p:cNvSpPr>
          <p:nvPr>
            <p:ph type="subTitle" idx="2"/>
          </p:nvPr>
        </p:nvSpPr>
        <p:spPr>
          <a:xfrm>
            <a:off x="874900" y="1619725"/>
            <a:ext cx="2408100" cy="4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406" name="Google Shape;406;p28"/>
          <p:cNvSpPr txBox="1">
            <a:spLocks noGrp="1"/>
          </p:cNvSpPr>
          <p:nvPr>
            <p:ph type="subTitle" idx="3"/>
          </p:nvPr>
        </p:nvSpPr>
        <p:spPr>
          <a:xfrm>
            <a:off x="3367988" y="1960100"/>
            <a:ext cx="2408100" cy="80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7" name="Google Shape;407;p28"/>
          <p:cNvSpPr txBox="1">
            <a:spLocks noGrp="1"/>
          </p:cNvSpPr>
          <p:nvPr>
            <p:ph type="subTitle" idx="4"/>
          </p:nvPr>
        </p:nvSpPr>
        <p:spPr>
          <a:xfrm>
            <a:off x="3367989" y="1619725"/>
            <a:ext cx="2408100" cy="4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408" name="Google Shape;408;p28"/>
          <p:cNvSpPr txBox="1">
            <a:spLocks noGrp="1"/>
          </p:cNvSpPr>
          <p:nvPr>
            <p:ph type="subTitle" idx="5"/>
          </p:nvPr>
        </p:nvSpPr>
        <p:spPr>
          <a:xfrm>
            <a:off x="5861076" y="1960100"/>
            <a:ext cx="2408100" cy="80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9" name="Google Shape;409;p28"/>
          <p:cNvSpPr txBox="1">
            <a:spLocks noGrp="1"/>
          </p:cNvSpPr>
          <p:nvPr>
            <p:ph type="subTitle" idx="6"/>
          </p:nvPr>
        </p:nvSpPr>
        <p:spPr>
          <a:xfrm>
            <a:off x="5861078" y="1619725"/>
            <a:ext cx="2408100" cy="4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410" name="Google Shape;410;p28"/>
          <p:cNvSpPr txBox="1">
            <a:spLocks noGrp="1"/>
          </p:cNvSpPr>
          <p:nvPr>
            <p:ph type="subTitle" idx="7"/>
          </p:nvPr>
        </p:nvSpPr>
        <p:spPr>
          <a:xfrm>
            <a:off x="2121400" y="3524075"/>
            <a:ext cx="2408100" cy="80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1" name="Google Shape;411;p28"/>
          <p:cNvSpPr txBox="1">
            <a:spLocks noGrp="1"/>
          </p:cNvSpPr>
          <p:nvPr>
            <p:ph type="subTitle" idx="8"/>
          </p:nvPr>
        </p:nvSpPr>
        <p:spPr>
          <a:xfrm>
            <a:off x="2121406" y="3183650"/>
            <a:ext cx="2408100" cy="4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412" name="Google Shape;412;p28"/>
          <p:cNvSpPr txBox="1">
            <a:spLocks noGrp="1"/>
          </p:cNvSpPr>
          <p:nvPr>
            <p:ph type="subTitle" idx="9"/>
          </p:nvPr>
        </p:nvSpPr>
        <p:spPr>
          <a:xfrm>
            <a:off x="4614495" y="3524075"/>
            <a:ext cx="2408100" cy="80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28"/>
          <p:cNvSpPr txBox="1">
            <a:spLocks noGrp="1"/>
          </p:cNvSpPr>
          <p:nvPr>
            <p:ph type="subTitle" idx="13"/>
          </p:nvPr>
        </p:nvSpPr>
        <p:spPr>
          <a:xfrm>
            <a:off x="4614494" y="3183650"/>
            <a:ext cx="2408100" cy="4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2375" y="539500"/>
            <a:ext cx="7699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Chelsea Market"/>
              <a:buNone/>
              <a:defRPr sz="3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Chelsea Market"/>
              <a:buNone/>
              <a:defRPr sz="3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Chelsea Market"/>
              <a:buNone/>
              <a:defRPr sz="3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Chelsea Market"/>
              <a:buNone/>
              <a:defRPr sz="3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Chelsea Market"/>
              <a:buNone/>
              <a:defRPr sz="3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Chelsea Market"/>
              <a:buNone/>
              <a:defRPr sz="3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Chelsea Market"/>
              <a:buNone/>
              <a:defRPr sz="3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Chelsea Market"/>
              <a:buNone/>
              <a:defRPr sz="3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Chelsea Market"/>
              <a:buNone/>
              <a:defRPr sz="310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2375" y="1187600"/>
            <a:ext cx="76992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○"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■"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○"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■"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○"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■"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5" r:id="rId3"/>
    <p:sldLayoutId id="2147483658" r:id="rId4"/>
    <p:sldLayoutId id="2147483661" r:id="rId5"/>
    <p:sldLayoutId id="2147483663" r:id="rId6"/>
    <p:sldLayoutId id="2147483664" r:id="rId7"/>
    <p:sldLayoutId id="2147483670" r:id="rId8"/>
    <p:sldLayoutId id="2147483674" r:id="rId9"/>
    <p:sldLayoutId id="2147483675" r:id="rId10"/>
    <p:sldLayoutId id="2147483679" r:id="rId11"/>
    <p:sldLayoutId id="2147483681" r:id="rId12"/>
    <p:sldLayoutId id="2147483686" r:id="rId13"/>
    <p:sldLayoutId id="2147483687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0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&amp;ehk=KaZeW8Anp8dAtYieVl13uGkKDm1aa9ZjBTau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39"/>
          <p:cNvSpPr txBox="1">
            <a:spLocks noGrp="1"/>
          </p:cNvSpPr>
          <p:nvPr>
            <p:ph type="ctrTitle"/>
          </p:nvPr>
        </p:nvSpPr>
        <p:spPr>
          <a:xfrm>
            <a:off x="1601100" y="1715100"/>
            <a:ext cx="5941800" cy="162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/>
              <a:t>The Elements of Art</a:t>
            </a:r>
            <a:endParaRPr sz="6000" dirty="0"/>
          </a:p>
        </p:txBody>
      </p:sp>
      <p:pic>
        <p:nvPicPr>
          <p:cNvPr id="543" name="Google Shape;54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59332" y="2032377"/>
            <a:ext cx="689500" cy="1406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768869">
            <a:off x="3984282" y="3708227"/>
            <a:ext cx="1005650" cy="1687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46215" y="3302139"/>
            <a:ext cx="1224632" cy="102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1027177" y="2728537"/>
            <a:ext cx="1005648" cy="123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01744" y="3857437"/>
            <a:ext cx="645986" cy="1236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909577" y="2755280"/>
            <a:ext cx="224545" cy="30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6009690" y="2755267"/>
            <a:ext cx="224545" cy="304133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39"/>
          <p:cNvSpPr txBox="1">
            <a:spLocks noGrp="1"/>
          </p:cNvSpPr>
          <p:nvPr>
            <p:ph type="subTitle" idx="1"/>
          </p:nvPr>
        </p:nvSpPr>
        <p:spPr>
          <a:xfrm>
            <a:off x="3184350" y="3215650"/>
            <a:ext cx="2775300" cy="6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building blocks of art</a:t>
            </a:r>
            <a:endParaRPr dirty="0"/>
          </a:p>
        </p:txBody>
      </p:sp>
      <p:sp>
        <p:nvSpPr>
          <p:cNvPr id="554" name="Google Shape;554;p39"/>
          <p:cNvSpPr txBox="1"/>
          <p:nvPr/>
        </p:nvSpPr>
        <p:spPr>
          <a:xfrm>
            <a:off x="4438775" y="3681450"/>
            <a:ext cx="40392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CC67E08-3A3F-5BCE-973C-E5B4DC5DC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107" y="527887"/>
            <a:ext cx="6351785" cy="408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72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42"/>
          <p:cNvSpPr txBox="1">
            <a:spLocks noGrp="1"/>
          </p:cNvSpPr>
          <p:nvPr>
            <p:ph type="title"/>
          </p:nvPr>
        </p:nvSpPr>
        <p:spPr>
          <a:xfrm>
            <a:off x="2103400" y="1702200"/>
            <a:ext cx="4937100" cy="124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color</a:t>
            </a:r>
            <a:endParaRPr dirty="0"/>
          </a:p>
        </p:txBody>
      </p:sp>
      <p:sp>
        <p:nvSpPr>
          <p:cNvPr id="594" name="Google Shape;594;p42"/>
          <p:cNvSpPr txBox="1">
            <a:spLocks noGrp="1"/>
          </p:cNvSpPr>
          <p:nvPr>
            <p:ph type="subTitle" idx="1"/>
          </p:nvPr>
        </p:nvSpPr>
        <p:spPr>
          <a:xfrm>
            <a:off x="2103438" y="2762103"/>
            <a:ext cx="49371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dirty="0"/>
              <a:t>Element characterized by hue, saturation, and luminosity.</a:t>
            </a:r>
            <a:endParaRPr dirty="0"/>
          </a:p>
        </p:txBody>
      </p:sp>
      <p:pic>
        <p:nvPicPr>
          <p:cNvPr id="595" name="Google Shape;595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84439" y="2209377"/>
            <a:ext cx="224545" cy="30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376077" y="2209377"/>
            <a:ext cx="224545" cy="30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Colour pencils on a wood background">
            <a:extLst>
              <a:ext uri="{FF2B5EF4-FFF2-40B4-BE49-F238E27FC236}">
                <a16:creationId xmlns:a16="http://schemas.microsoft.com/office/drawing/2014/main" id="{E9E16C01-C7AA-F059-B661-E2C96CA38C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709"/>
          <a:stretch>
            <a:fillRect/>
          </a:stretch>
        </p:blipFill>
        <p:spPr>
          <a:xfrm>
            <a:off x="4571921" y="2571123"/>
            <a:ext cx="4571980" cy="2572377"/>
          </a:xfrm>
          <a:prstGeom prst="rect">
            <a:avLst/>
          </a:prstGeom>
        </p:spPr>
      </p:pic>
      <p:pic>
        <p:nvPicPr>
          <p:cNvPr id="5" name="Picture 4" descr="Colour pencils on a wood background">
            <a:extLst>
              <a:ext uri="{FF2B5EF4-FFF2-40B4-BE49-F238E27FC236}">
                <a16:creationId xmlns:a16="http://schemas.microsoft.com/office/drawing/2014/main" id="{C7C01C7C-7A6E-8C4F-1EE5-CEFAA8ABFD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709"/>
          <a:stretch>
            <a:fillRect/>
          </a:stretch>
        </p:blipFill>
        <p:spPr>
          <a:xfrm flipH="1">
            <a:off x="-1" y="2571123"/>
            <a:ext cx="4710023" cy="2572377"/>
          </a:xfrm>
          <a:prstGeom prst="rect">
            <a:avLst/>
          </a:prstGeom>
        </p:spPr>
      </p:pic>
      <p:pic>
        <p:nvPicPr>
          <p:cNvPr id="7" name="Picture 2" descr="Jane Blundell Artist: More Colour wheels and templates - mixing ...">
            <a:extLst>
              <a:ext uri="{FF2B5EF4-FFF2-40B4-BE49-F238E27FC236}">
                <a16:creationId xmlns:a16="http://schemas.microsoft.com/office/drawing/2014/main" id="{7ED61756-607D-93AC-C005-E9E1609937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9" b="-3"/>
          <a:stretch/>
        </p:blipFill>
        <p:spPr bwMode="auto">
          <a:xfrm>
            <a:off x="6335018" y="139928"/>
            <a:ext cx="2506781" cy="2526685"/>
          </a:xfrm>
          <a:custGeom>
            <a:avLst/>
            <a:gdLst/>
            <a:ahLst/>
            <a:cxnLst/>
            <a:rect l="l" t="t" r="r" b="b"/>
            <a:pathLst>
              <a:path w="5361537" h="5404109">
                <a:moveTo>
                  <a:pt x="2870828" y="1041"/>
                </a:moveTo>
                <a:cubicBezTo>
                  <a:pt x="3203581" y="14830"/>
                  <a:pt x="3513736" y="163111"/>
                  <a:pt x="3800184" y="290250"/>
                </a:cubicBezTo>
                <a:cubicBezTo>
                  <a:pt x="4171154" y="479730"/>
                  <a:pt x="4508586" y="661721"/>
                  <a:pt x="4702438" y="1026076"/>
                </a:cubicBezTo>
                <a:lnTo>
                  <a:pt x="4959549" y="1326248"/>
                </a:lnTo>
                <a:cubicBezTo>
                  <a:pt x="5129003" y="1601579"/>
                  <a:pt x="5186377" y="1874538"/>
                  <a:pt x="5266423" y="2173276"/>
                </a:cubicBezTo>
                <a:cubicBezTo>
                  <a:pt x="5322579" y="2382854"/>
                  <a:pt x="5370498" y="2561686"/>
                  <a:pt x="5358128" y="2694064"/>
                </a:cubicBezTo>
                <a:cubicBezTo>
                  <a:pt x="5387135" y="3102588"/>
                  <a:pt x="5225012" y="3513996"/>
                  <a:pt x="5101614" y="3771685"/>
                </a:cubicBezTo>
                <a:cubicBezTo>
                  <a:pt x="4997551" y="4040670"/>
                  <a:pt x="4756585" y="4494622"/>
                  <a:pt x="4442699" y="4781934"/>
                </a:cubicBezTo>
                <a:cubicBezTo>
                  <a:pt x="4128813" y="5069245"/>
                  <a:pt x="3867535" y="5122778"/>
                  <a:pt x="3526897" y="5225036"/>
                </a:cubicBezTo>
                <a:cubicBezTo>
                  <a:pt x="3186396" y="5327806"/>
                  <a:pt x="2777866" y="5432329"/>
                  <a:pt x="2398771" y="5397154"/>
                </a:cubicBezTo>
                <a:cubicBezTo>
                  <a:pt x="2019540" y="5361468"/>
                  <a:pt x="1637694" y="5196321"/>
                  <a:pt x="1251137" y="5011566"/>
                </a:cubicBezTo>
                <a:cubicBezTo>
                  <a:pt x="928921" y="4825498"/>
                  <a:pt x="428548" y="4335676"/>
                  <a:pt x="348364" y="4036426"/>
                </a:cubicBezTo>
                <a:cubicBezTo>
                  <a:pt x="268180" y="3737176"/>
                  <a:pt x="-82248" y="2964977"/>
                  <a:pt x="17820" y="2441683"/>
                </a:cubicBezTo>
                <a:cubicBezTo>
                  <a:pt x="117889" y="1918389"/>
                  <a:pt x="122569" y="1757316"/>
                  <a:pt x="362894" y="1276624"/>
                </a:cubicBezTo>
                <a:cubicBezTo>
                  <a:pt x="659155" y="828176"/>
                  <a:pt x="1338551" y="373177"/>
                  <a:pt x="1764257" y="227256"/>
                </a:cubicBezTo>
                <a:cubicBezTo>
                  <a:pt x="2005919" y="114722"/>
                  <a:pt x="2440806" y="61902"/>
                  <a:pt x="2530583" y="37846"/>
                </a:cubicBezTo>
                <a:cubicBezTo>
                  <a:pt x="2646482" y="6791"/>
                  <a:pt x="2759910" y="-3556"/>
                  <a:pt x="2870828" y="104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D6C3-24F9-4AF5-8126-FA65E3AEA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51CFF6E-2448-F4B6-0137-855E77D682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57" y="1645921"/>
            <a:ext cx="2947884" cy="27566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E8ABC20-6924-A1BF-A06D-6D56A1BD7E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28941" y="1645921"/>
            <a:ext cx="2947884" cy="27606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525E2B-9DD9-F838-0595-83193A692E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5061" y="1645921"/>
            <a:ext cx="2943636" cy="2753109"/>
          </a:xfrm>
          <a:prstGeom prst="rect">
            <a:avLst/>
          </a:prstGeom>
        </p:spPr>
      </p:pic>
      <p:sp>
        <p:nvSpPr>
          <p:cNvPr id="14" name="Google Shape;637;p47">
            <a:extLst>
              <a:ext uri="{FF2B5EF4-FFF2-40B4-BE49-F238E27FC236}">
                <a16:creationId xmlns:a16="http://schemas.microsoft.com/office/drawing/2014/main" id="{3C328230-9E09-31BA-6CDB-9E6497180B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9846" y="633685"/>
            <a:ext cx="826064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/>
              <a:t>Hue    saturation    luminosity</a:t>
            </a:r>
            <a:endParaRPr sz="4000" dirty="0"/>
          </a:p>
        </p:txBody>
      </p:sp>
    </p:spTree>
    <p:extLst>
      <p:ext uri="{BB962C8B-B14F-4D97-AF65-F5344CB8AC3E}">
        <p14:creationId xmlns:p14="http://schemas.microsoft.com/office/powerpoint/2010/main" val="1337729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47"/>
          <p:cNvSpPr txBox="1">
            <a:spLocks noGrp="1"/>
          </p:cNvSpPr>
          <p:nvPr>
            <p:ph type="title"/>
          </p:nvPr>
        </p:nvSpPr>
        <p:spPr>
          <a:xfrm>
            <a:off x="722375" y="539500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Primary Colors (Kind of)</a:t>
            </a:r>
            <a:endParaRPr dirty="0"/>
          </a:p>
        </p:txBody>
      </p:sp>
      <p:pic>
        <p:nvPicPr>
          <p:cNvPr id="648" name="Google Shape;648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1690" y="693730"/>
            <a:ext cx="224545" cy="30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9" name="Google Shape;649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997377" y="693730"/>
            <a:ext cx="224545" cy="30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" descr="Jane Blundell Artist: More Colour wheels and templates - mixing ...">
            <a:extLst>
              <a:ext uri="{FF2B5EF4-FFF2-40B4-BE49-F238E27FC236}">
                <a16:creationId xmlns:a16="http://schemas.microsoft.com/office/drawing/2014/main" id="{B7D47A8D-BFBF-E90B-DAF0-3EAD8946A4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9" b="-3"/>
          <a:stretch/>
        </p:blipFill>
        <p:spPr bwMode="auto">
          <a:xfrm>
            <a:off x="5060688" y="997863"/>
            <a:ext cx="3873378" cy="3904134"/>
          </a:xfrm>
          <a:custGeom>
            <a:avLst/>
            <a:gdLst/>
            <a:ahLst/>
            <a:cxnLst/>
            <a:rect l="l" t="t" r="r" b="b"/>
            <a:pathLst>
              <a:path w="5361537" h="5404109">
                <a:moveTo>
                  <a:pt x="2870828" y="1041"/>
                </a:moveTo>
                <a:cubicBezTo>
                  <a:pt x="3203581" y="14830"/>
                  <a:pt x="3513736" y="163111"/>
                  <a:pt x="3800184" y="290250"/>
                </a:cubicBezTo>
                <a:cubicBezTo>
                  <a:pt x="4171154" y="479730"/>
                  <a:pt x="4508586" y="661721"/>
                  <a:pt x="4702438" y="1026076"/>
                </a:cubicBezTo>
                <a:lnTo>
                  <a:pt x="4959549" y="1326248"/>
                </a:lnTo>
                <a:cubicBezTo>
                  <a:pt x="5129003" y="1601579"/>
                  <a:pt x="5186377" y="1874538"/>
                  <a:pt x="5266423" y="2173276"/>
                </a:cubicBezTo>
                <a:cubicBezTo>
                  <a:pt x="5322579" y="2382854"/>
                  <a:pt x="5370498" y="2561686"/>
                  <a:pt x="5358128" y="2694064"/>
                </a:cubicBezTo>
                <a:cubicBezTo>
                  <a:pt x="5387135" y="3102588"/>
                  <a:pt x="5225012" y="3513996"/>
                  <a:pt x="5101614" y="3771685"/>
                </a:cubicBezTo>
                <a:cubicBezTo>
                  <a:pt x="4997551" y="4040670"/>
                  <a:pt x="4756585" y="4494622"/>
                  <a:pt x="4442699" y="4781934"/>
                </a:cubicBezTo>
                <a:cubicBezTo>
                  <a:pt x="4128813" y="5069245"/>
                  <a:pt x="3867535" y="5122778"/>
                  <a:pt x="3526897" y="5225036"/>
                </a:cubicBezTo>
                <a:cubicBezTo>
                  <a:pt x="3186396" y="5327806"/>
                  <a:pt x="2777866" y="5432329"/>
                  <a:pt x="2398771" y="5397154"/>
                </a:cubicBezTo>
                <a:cubicBezTo>
                  <a:pt x="2019540" y="5361468"/>
                  <a:pt x="1637694" y="5196321"/>
                  <a:pt x="1251137" y="5011566"/>
                </a:cubicBezTo>
                <a:cubicBezTo>
                  <a:pt x="928921" y="4825498"/>
                  <a:pt x="428548" y="4335676"/>
                  <a:pt x="348364" y="4036426"/>
                </a:cubicBezTo>
                <a:cubicBezTo>
                  <a:pt x="268180" y="3737176"/>
                  <a:pt x="-82248" y="2964977"/>
                  <a:pt x="17820" y="2441683"/>
                </a:cubicBezTo>
                <a:cubicBezTo>
                  <a:pt x="117889" y="1918389"/>
                  <a:pt x="122569" y="1757316"/>
                  <a:pt x="362894" y="1276624"/>
                </a:cubicBezTo>
                <a:cubicBezTo>
                  <a:pt x="659155" y="828176"/>
                  <a:pt x="1338551" y="373177"/>
                  <a:pt x="1764257" y="227256"/>
                </a:cubicBezTo>
                <a:cubicBezTo>
                  <a:pt x="2005919" y="114722"/>
                  <a:pt x="2440806" y="61902"/>
                  <a:pt x="2530583" y="37846"/>
                </a:cubicBezTo>
                <a:cubicBezTo>
                  <a:pt x="2646482" y="6791"/>
                  <a:pt x="2759910" y="-3556"/>
                  <a:pt x="2870828" y="104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4662106-F033-9EE0-2F0D-4F51B56EC43E}"/>
              </a:ext>
            </a:extLst>
          </p:cNvPr>
          <p:cNvSpPr/>
          <p:nvPr/>
        </p:nvSpPr>
        <p:spPr>
          <a:xfrm>
            <a:off x="5350273" y="2978776"/>
            <a:ext cx="2334110" cy="1946910"/>
          </a:xfrm>
          <a:custGeom>
            <a:avLst/>
            <a:gdLst>
              <a:gd name="connsiteX0" fmla="*/ 2011680 w 3230880"/>
              <a:gd name="connsiteY0" fmla="*/ 0 h 2641600"/>
              <a:gd name="connsiteX1" fmla="*/ 2418080 w 3230880"/>
              <a:gd name="connsiteY1" fmla="*/ 254000 h 2641600"/>
              <a:gd name="connsiteX2" fmla="*/ 3230880 w 3230880"/>
              <a:gd name="connsiteY2" fmla="*/ 2326640 h 2641600"/>
              <a:gd name="connsiteX3" fmla="*/ 2458720 w 3230880"/>
              <a:gd name="connsiteY3" fmla="*/ 2641600 h 2641600"/>
              <a:gd name="connsiteX4" fmla="*/ 1493520 w 3230880"/>
              <a:gd name="connsiteY4" fmla="*/ 2468880 h 2641600"/>
              <a:gd name="connsiteX5" fmla="*/ 568960 w 3230880"/>
              <a:gd name="connsiteY5" fmla="*/ 1849120 h 2641600"/>
              <a:gd name="connsiteX6" fmla="*/ 0 w 3230880"/>
              <a:gd name="connsiteY6" fmla="*/ 934720 h 2641600"/>
              <a:gd name="connsiteX7" fmla="*/ 2062480 w 3230880"/>
              <a:gd name="connsiteY7" fmla="*/ 81280 h 2641600"/>
              <a:gd name="connsiteX8" fmla="*/ 2011680 w 3230880"/>
              <a:gd name="connsiteY8" fmla="*/ 0 h 264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30880" h="2641600">
                <a:moveTo>
                  <a:pt x="2011680" y="0"/>
                </a:moveTo>
                <a:lnTo>
                  <a:pt x="2418080" y="254000"/>
                </a:lnTo>
                <a:lnTo>
                  <a:pt x="3230880" y="2326640"/>
                </a:lnTo>
                <a:lnTo>
                  <a:pt x="2458720" y="2641600"/>
                </a:lnTo>
                <a:lnTo>
                  <a:pt x="1493520" y="2468880"/>
                </a:lnTo>
                <a:lnTo>
                  <a:pt x="568960" y="1849120"/>
                </a:lnTo>
                <a:lnTo>
                  <a:pt x="0" y="934720"/>
                </a:lnTo>
                <a:lnTo>
                  <a:pt x="2062480" y="81280"/>
                </a:lnTo>
                <a:lnTo>
                  <a:pt x="2011680" y="0"/>
                </a:lnTo>
                <a:close/>
              </a:path>
            </a:pathLst>
          </a:cu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EF7D9DFB-5A52-AC20-A716-3F20CEA1A03C}"/>
              </a:ext>
            </a:extLst>
          </p:cNvPr>
          <p:cNvSpPr/>
          <p:nvPr/>
        </p:nvSpPr>
        <p:spPr>
          <a:xfrm>
            <a:off x="5169723" y="1112201"/>
            <a:ext cx="1827653" cy="1837730"/>
          </a:xfrm>
          <a:custGeom>
            <a:avLst/>
            <a:gdLst>
              <a:gd name="connsiteX0" fmla="*/ 2397760 w 2672080"/>
              <a:gd name="connsiteY0" fmla="*/ 2651760 h 2651760"/>
              <a:gd name="connsiteX1" fmla="*/ 2631440 w 2672080"/>
              <a:gd name="connsiteY1" fmla="*/ 2377440 h 2651760"/>
              <a:gd name="connsiteX2" fmla="*/ 2672080 w 2672080"/>
              <a:gd name="connsiteY2" fmla="*/ 0 h 2651760"/>
              <a:gd name="connsiteX3" fmla="*/ 1656080 w 2672080"/>
              <a:gd name="connsiteY3" fmla="*/ 233680 h 2651760"/>
              <a:gd name="connsiteX4" fmla="*/ 914400 w 2672080"/>
              <a:gd name="connsiteY4" fmla="*/ 762000 h 2651760"/>
              <a:gd name="connsiteX5" fmla="*/ 335280 w 2672080"/>
              <a:gd name="connsiteY5" fmla="*/ 1422400 h 2651760"/>
              <a:gd name="connsiteX6" fmla="*/ 0 w 2672080"/>
              <a:gd name="connsiteY6" fmla="*/ 2631440 h 2651760"/>
              <a:gd name="connsiteX7" fmla="*/ 2397760 w 2672080"/>
              <a:gd name="connsiteY7" fmla="*/ 2651760 h 2651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72080" h="2651760">
                <a:moveTo>
                  <a:pt x="2397760" y="2651760"/>
                </a:moveTo>
                <a:lnTo>
                  <a:pt x="2631440" y="2377440"/>
                </a:lnTo>
                <a:lnTo>
                  <a:pt x="2672080" y="0"/>
                </a:lnTo>
                <a:lnTo>
                  <a:pt x="1656080" y="233680"/>
                </a:lnTo>
                <a:lnTo>
                  <a:pt x="914400" y="762000"/>
                </a:lnTo>
                <a:lnTo>
                  <a:pt x="335280" y="1422400"/>
                </a:lnTo>
                <a:lnTo>
                  <a:pt x="0" y="2631440"/>
                </a:lnTo>
                <a:lnTo>
                  <a:pt x="2397760" y="2651760"/>
                </a:lnTo>
                <a:close/>
              </a:path>
            </a:pathLst>
          </a:cu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EC05178-B446-A982-15C5-513BDC058C3E}"/>
              </a:ext>
            </a:extLst>
          </p:cNvPr>
          <p:cNvSpPr/>
          <p:nvPr/>
        </p:nvSpPr>
        <p:spPr>
          <a:xfrm>
            <a:off x="7106413" y="1301996"/>
            <a:ext cx="1827653" cy="3028463"/>
          </a:xfrm>
          <a:custGeom>
            <a:avLst/>
            <a:gdLst>
              <a:gd name="connsiteX0" fmla="*/ 0 w 2529840"/>
              <a:gd name="connsiteY0" fmla="*/ 2092960 h 4246880"/>
              <a:gd name="connsiteX1" fmla="*/ 81280 w 2529840"/>
              <a:gd name="connsiteY1" fmla="*/ 2611120 h 4246880"/>
              <a:gd name="connsiteX2" fmla="*/ 1747520 w 2529840"/>
              <a:gd name="connsiteY2" fmla="*/ 4246880 h 4246880"/>
              <a:gd name="connsiteX3" fmla="*/ 2255520 w 2529840"/>
              <a:gd name="connsiteY3" fmla="*/ 3261360 h 4246880"/>
              <a:gd name="connsiteX4" fmla="*/ 2529840 w 2529840"/>
              <a:gd name="connsiteY4" fmla="*/ 2326640 h 4246880"/>
              <a:gd name="connsiteX5" fmla="*/ 2082800 w 2529840"/>
              <a:gd name="connsiteY5" fmla="*/ 1016000 h 4246880"/>
              <a:gd name="connsiteX6" fmla="*/ 1341120 w 2529840"/>
              <a:gd name="connsiteY6" fmla="*/ 182880 h 4246880"/>
              <a:gd name="connsiteX7" fmla="*/ 924560 w 2529840"/>
              <a:gd name="connsiteY7" fmla="*/ 20320 h 4246880"/>
              <a:gd name="connsiteX8" fmla="*/ 883920 w 2529840"/>
              <a:gd name="connsiteY8" fmla="*/ 0 h 4246880"/>
              <a:gd name="connsiteX9" fmla="*/ 0 w 2529840"/>
              <a:gd name="connsiteY9" fmla="*/ 2092960 h 424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29840" h="4246880">
                <a:moveTo>
                  <a:pt x="0" y="2092960"/>
                </a:moveTo>
                <a:lnTo>
                  <a:pt x="81280" y="2611120"/>
                </a:lnTo>
                <a:lnTo>
                  <a:pt x="1747520" y="4246880"/>
                </a:lnTo>
                <a:lnTo>
                  <a:pt x="2255520" y="3261360"/>
                </a:lnTo>
                <a:lnTo>
                  <a:pt x="2529840" y="2326640"/>
                </a:lnTo>
                <a:lnTo>
                  <a:pt x="2082800" y="1016000"/>
                </a:lnTo>
                <a:lnTo>
                  <a:pt x="1341120" y="182880"/>
                </a:lnTo>
                <a:lnTo>
                  <a:pt x="924560" y="20320"/>
                </a:lnTo>
                <a:lnTo>
                  <a:pt x="883920" y="0"/>
                </a:lnTo>
                <a:lnTo>
                  <a:pt x="0" y="2092960"/>
                </a:lnTo>
                <a:close/>
              </a:path>
            </a:pathLst>
          </a:cu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EC736AE8-490F-202D-F7D7-034070A40191}"/>
              </a:ext>
            </a:extLst>
          </p:cNvPr>
          <p:cNvSpPr txBox="1">
            <a:spLocks/>
          </p:cNvSpPr>
          <p:nvPr/>
        </p:nvSpPr>
        <p:spPr>
          <a:xfrm>
            <a:off x="344079" y="1609947"/>
            <a:ext cx="4471877" cy="3216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r>
              <a:rPr lang="en-US" sz="2000" dirty="0"/>
              <a:t>Red</a:t>
            </a:r>
          </a:p>
          <a:p>
            <a:r>
              <a:rPr lang="en-US" sz="2000" dirty="0"/>
              <a:t>Blue</a:t>
            </a:r>
          </a:p>
          <a:p>
            <a:r>
              <a:rPr lang="en-US" sz="2000" dirty="0"/>
              <a:t>Yellow</a:t>
            </a:r>
          </a:p>
          <a:p>
            <a:endParaRPr lang="en-US" sz="2000" dirty="0"/>
          </a:p>
          <a:p>
            <a:pPr marL="0" indent="0"/>
            <a:r>
              <a:rPr lang="en-US" sz="2000" dirty="0"/>
              <a:t>The three colors can be mixed together in different combinations to make any color.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6">
          <a:extLst>
            <a:ext uri="{FF2B5EF4-FFF2-40B4-BE49-F238E27FC236}">
              <a16:creationId xmlns:a16="http://schemas.microsoft.com/office/drawing/2014/main" id="{9612FBC6-8494-F419-A870-BB86E3B1C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47">
            <a:extLst>
              <a:ext uri="{FF2B5EF4-FFF2-40B4-BE49-F238E27FC236}">
                <a16:creationId xmlns:a16="http://schemas.microsoft.com/office/drawing/2014/main" id="{0AE09E54-DDBD-8C79-E353-95567BE8997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75" y="539500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Secondary Colors</a:t>
            </a:r>
            <a:endParaRPr dirty="0"/>
          </a:p>
        </p:txBody>
      </p:sp>
      <p:pic>
        <p:nvPicPr>
          <p:cNvPr id="648" name="Google Shape;648;p47">
            <a:extLst>
              <a:ext uri="{FF2B5EF4-FFF2-40B4-BE49-F238E27FC236}">
                <a16:creationId xmlns:a16="http://schemas.microsoft.com/office/drawing/2014/main" id="{0F0E8788-928F-A2EB-6423-FEBEA67FC0B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1690" y="693730"/>
            <a:ext cx="224545" cy="30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9" name="Google Shape;649;p47">
            <a:extLst>
              <a:ext uri="{FF2B5EF4-FFF2-40B4-BE49-F238E27FC236}">
                <a16:creationId xmlns:a16="http://schemas.microsoft.com/office/drawing/2014/main" id="{8905280E-FAB8-91CF-E97D-69AC771DEBB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997377" y="693730"/>
            <a:ext cx="224545" cy="30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" descr="Jane Blundell Artist: More Colour wheels and templates - mixing ...">
            <a:extLst>
              <a:ext uri="{FF2B5EF4-FFF2-40B4-BE49-F238E27FC236}">
                <a16:creationId xmlns:a16="http://schemas.microsoft.com/office/drawing/2014/main" id="{4D24A0DB-D763-B1E5-CFEA-8F02F5373B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9" b="-3"/>
          <a:stretch/>
        </p:blipFill>
        <p:spPr bwMode="auto">
          <a:xfrm>
            <a:off x="5060688" y="997863"/>
            <a:ext cx="3873378" cy="3904134"/>
          </a:xfrm>
          <a:custGeom>
            <a:avLst/>
            <a:gdLst/>
            <a:ahLst/>
            <a:cxnLst/>
            <a:rect l="l" t="t" r="r" b="b"/>
            <a:pathLst>
              <a:path w="5361537" h="5404109">
                <a:moveTo>
                  <a:pt x="2870828" y="1041"/>
                </a:moveTo>
                <a:cubicBezTo>
                  <a:pt x="3203581" y="14830"/>
                  <a:pt x="3513736" y="163111"/>
                  <a:pt x="3800184" y="290250"/>
                </a:cubicBezTo>
                <a:cubicBezTo>
                  <a:pt x="4171154" y="479730"/>
                  <a:pt x="4508586" y="661721"/>
                  <a:pt x="4702438" y="1026076"/>
                </a:cubicBezTo>
                <a:lnTo>
                  <a:pt x="4959549" y="1326248"/>
                </a:lnTo>
                <a:cubicBezTo>
                  <a:pt x="5129003" y="1601579"/>
                  <a:pt x="5186377" y="1874538"/>
                  <a:pt x="5266423" y="2173276"/>
                </a:cubicBezTo>
                <a:cubicBezTo>
                  <a:pt x="5322579" y="2382854"/>
                  <a:pt x="5370498" y="2561686"/>
                  <a:pt x="5358128" y="2694064"/>
                </a:cubicBezTo>
                <a:cubicBezTo>
                  <a:pt x="5387135" y="3102588"/>
                  <a:pt x="5225012" y="3513996"/>
                  <a:pt x="5101614" y="3771685"/>
                </a:cubicBezTo>
                <a:cubicBezTo>
                  <a:pt x="4997551" y="4040670"/>
                  <a:pt x="4756585" y="4494622"/>
                  <a:pt x="4442699" y="4781934"/>
                </a:cubicBezTo>
                <a:cubicBezTo>
                  <a:pt x="4128813" y="5069245"/>
                  <a:pt x="3867535" y="5122778"/>
                  <a:pt x="3526897" y="5225036"/>
                </a:cubicBezTo>
                <a:cubicBezTo>
                  <a:pt x="3186396" y="5327806"/>
                  <a:pt x="2777866" y="5432329"/>
                  <a:pt x="2398771" y="5397154"/>
                </a:cubicBezTo>
                <a:cubicBezTo>
                  <a:pt x="2019540" y="5361468"/>
                  <a:pt x="1637694" y="5196321"/>
                  <a:pt x="1251137" y="5011566"/>
                </a:cubicBezTo>
                <a:cubicBezTo>
                  <a:pt x="928921" y="4825498"/>
                  <a:pt x="428548" y="4335676"/>
                  <a:pt x="348364" y="4036426"/>
                </a:cubicBezTo>
                <a:cubicBezTo>
                  <a:pt x="268180" y="3737176"/>
                  <a:pt x="-82248" y="2964977"/>
                  <a:pt x="17820" y="2441683"/>
                </a:cubicBezTo>
                <a:cubicBezTo>
                  <a:pt x="117889" y="1918389"/>
                  <a:pt x="122569" y="1757316"/>
                  <a:pt x="362894" y="1276624"/>
                </a:cubicBezTo>
                <a:cubicBezTo>
                  <a:pt x="659155" y="828176"/>
                  <a:pt x="1338551" y="373177"/>
                  <a:pt x="1764257" y="227256"/>
                </a:cubicBezTo>
                <a:cubicBezTo>
                  <a:pt x="2005919" y="114722"/>
                  <a:pt x="2440806" y="61902"/>
                  <a:pt x="2530583" y="37846"/>
                </a:cubicBezTo>
                <a:cubicBezTo>
                  <a:pt x="2646482" y="6791"/>
                  <a:pt x="2759910" y="-3556"/>
                  <a:pt x="2870828" y="104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47BC8A58-2B09-A6AA-018E-7E6CC8361BD5}"/>
              </a:ext>
            </a:extLst>
          </p:cNvPr>
          <p:cNvSpPr txBox="1">
            <a:spLocks/>
          </p:cNvSpPr>
          <p:nvPr/>
        </p:nvSpPr>
        <p:spPr>
          <a:xfrm>
            <a:off x="344079" y="1609947"/>
            <a:ext cx="4471877" cy="3216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r>
              <a:rPr lang="en-US" sz="2000" dirty="0"/>
              <a:t>Orange</a:t>
            </a:r>
          </a:p>
          <a:p>
            <a:r>
              <a:rPr lang="en-US" sz="2000" dirty="0"/>
              <a:t>Purple</a:t>
            </a:r>
          </a:p>
          <a:p>
            <a:r>
              <a:rPr lang="en-US" sz="2000" dirty="0"/>
              <a:t>Green</a:t>
            </a:r>
          </a:p>
          <a:p>
            <a:endParaRPr lang="en-US" sz="2000" dirty="0"/>
          </a:p>
          <a:p>
            <a:pPr marL="0" indent="0"/>
            <a:r>
              <a:rPr lang="en-US" sz="2000" dirty="0"/>
              <a:t>These colors are made by mixing primary colors. </a:t>
            </a:r>
          </a:p>
          <a:p>
            <a:pPr marL="0" indent="0"/>
            <a:r>
              <a:rPr lang="en-US" sz="2000" dirty="0"/>
              <a:t>1.) Red and yellow make orange</a:t>
            </a:r>
          </a:p>
          <a:p>
            <a:pPr marL="0" indent="0"/>
            <a:r>
              <a:rPr lang="en-US" sz="2000" dirty="0"/>
              <a:t>2.) Red and blue make purple</a:t>
            </a:r>
          </a:p>
          <a:p>
            <a:pPr marL="0" indent="0"/>
            <a:r>
              <a:rPr lang="en-US" sz="2000" dirty="0"/>
              <a:t>3.) Yellow and blue make green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AE98CAC-929D-FFC1-C2D3-41ADA2E7E8D3}"/>
              </a:ext>
            </a:extLst>
          </p:cNvPr>
          <p:cNvSpPr/>
          <p:nvPr/>
        </p:nvSpPr>
        <p:spPr>
          <a:xfrm rot="4022657">
            <a:off x="4808472" y="1972439"/>
            <a:ext cx="2302574" cy="1783336"/>
          </a:xfrm>
          <a:custGeom>
            <a:avLst/>
            <a:gdLst>
              <a:gd name="connsiteX0" fmla="*/ 2011680 w 3230880"/>
              <a:gd name="connsiteY0" fmla="*/ 0 h 2641600"/>
              <a:gd name="connsiteX1" fmla="*/ 2418080 w 3230880"/>
              <a:gd name="connsiteY1" fmla="*/ 254000 h 2641600"/>
              <a:gd name="connsiteX2" fmla="*/ 3230880 w 3230880"/>
              <a:gd name="connsiteY2" fmla="*/ 2326640 h 2641600"/>
              <a:gd name="connsiteX3" fmla="*/ 2458720 w 3230880"/>
              <a:gd name="connsiteY3" fmla="*/ 2641600 h 2641600"/>
              <a:gd name="connsiteX4" fmla="*/ 1493520 w 3230880"/>
              <a:gd name="connsiteY4" fmla="*/ 2468880 h 2641600"/>
              <a:gd name="connsiteX5" fmla="*/ 568960 w 3230880"/>
              <a:gd name="connsiteY5" fmla="*/ 1849120 h 2641600"/>
              <a:gd name="connsiteX6" fmla="*/ 0 w 3230880"/>
              <a:gd name="connsiteY6" fmla="*/ 934720 h 2641600"/>
              <a:gd name="connsiteX7" fmla="*/ 2062480 w 3230880"/>
              <a:gd name="connsiteY7" fmla="*/ 81280 h 2641600"/>
              <a:gd name="connsiteX8" fmla="*/ 2011680 w 3230880"/>
              <a:gd name="connsiteY8" fmla="*/ 0 h 264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30880" h="2641600">
                <a:moveTo>
                  <a:pt x="2011680" y="0"/>
                </a:moveTo>
                <a:lnTo>
                  <a:pt x="2418080" y="254000"/>
                </a:lnTo>
                <a:lnTo>
                  <a:pt x="3230880" y="2326640"/>
                </a:lnTo>
                <a:lnTo>
                  <a:pt x="2458720" y="2641600"/>
                </a:lnTo>
                <a:lnTo>
                  <a:pt x="1493520" y="2468880"/>
                </a:lnTo>
                <a:lnTo>
                  <a:pt x="568960" y="1849120"/>
                </a:lnTo>
                <a:lnTo>
                  <a:pt x="0" y="934720"/>
                </a:lnTo>
                <a:lnTo>
                  <a:pt x="2062480" y="81280"/>
                </a:lnTo>
                <a:lnTo>
                  <a:pt x="2011680" y="0"/>
                </a:lnTo>
                <a:close/>
              </a:path>
            </a:pathLst>
          </a:cu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7C9B394D-E5F2-89F9-A48F-BA8F78FEE2C4}"/>
              </a:ext>
            </a:extLst>
          </p:cNvPr>
          <p:cNvSpPr/>
          <p:nvPr/>
        </p:nvSpPr>
        <p:spPr>
          <a:xfrm rot="4046550">
            <a:off x="6642483" y="799150"/>
            <a:ext cx="1837308" cy="1903727"/>
          </a:xfrm>
          <a:custGeom>
            <a:avLst/>
            <a:gdLst>
              <a:gd name="connsiteX0" fmla="*/ 2397760 w 2672080"/>
              <a:gd name="connsiteY0" fmla="*/ 2651760 h 2651760"/>
              <a:gd name="connsiteX1" fmla="*/ 2631440 w 2672080"/>
              <a:gd name="connsiteY1" fmla="*/ 2377440 h 2651760"/>
              <a:gd name="connsiteX2" fmla="*/ 2672080 w 2672080"/>
              <a:gd name="connsiteY2" fmla="*/ 0 h 2651760"/>
              <a:gd name="connsiteX3" fmla="*/ 1656080 w 2672080"/>
              <a:gd name="connsiteY3" fmla="*/ 233680 h 2651760"/>
              <a:gd name="connsiteX4" fmla="*/ 914400 w 2672080"/>
              <a:gd name="connsiteY4" fmla="*/ 762000 h 2651760"/>
              <a:gd name="connsiteX5" fmla="*/ 335280 w 2672080"/>
              <a:gd name="connsiteY5" fmla="*/ 1422400 h 2651760"/>
              <a:gd name="connsiteX6" fmla="*/ 0 w 2672080"/>
              <a:gd name="connsiteY6" fmla="*/ 2631440 h 2651760"/>
              <a:gd name="connsiteX7" fmla="*/ 2397760 w 2672080"/>
              <a:gd name="connsiteY7" fmla="*/ 2651760 h 2651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72080" h="2651760">
                <a:moveTo>
                  <a:pt x="2397760" y="2651760"/>
                </a:moveTo>
                <a:lnTo>
                  <a:pt x="2631440" y="2377440"/>
                </a:lnTo>
                <a:lnTo>
                  <a:pt x="2672080" y="0"/>
                </a:lnTo>
                <a:lnTo>
                  <a:pt x="1656080" y="233680"/>
                </a:lnTo>
                <a:lnTo>
                  <a:pt x="914400" y="762000"/>
                </a:lnTo>
                <a:lnTo>
                  <a:pt x="335280" y="1422400"/>
                </a:lnTo>
                <a:lnTo>
                  <a:pt x="0" y="2631440"/>
                </a:lnTo>
                <a:lnTo>
                  <a:pt x="2397760" y="2651760"/>
                </a:lnTo>
                <a:close/>
              </a:path>
            </a:pathLst>
          </a:cu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778F27F-1AF0-E276-9EE2-E1AAE118B962}"/>
              </a:ext>
            </a:extLst>
          </p:cNvPr>
          <p:cNvSpPr/>
          <p:nvPr/>
        </p:nvSpPr>
        <p:spPr>
          <a:xfrm rot="3976528">
            <a:off x="6620657" y="2256871"/>
            <a:ext cx="1878202" cy="3036944"/>
          </a:xfrm>
          <a:custGeom>
            <a:avLst/>
            <a:gdLst>
              <a:gd name="connsiteX0" fmla="*/ 0 w 2529840"/>
              <a:gd name="connsiteY0" fmla="*/ 2092960 h 4246880"/>
              <a:gd name="connsiteX1" fmla="*/ 81280 w 2529840"/>
              <a:gd name="connsiteY1" fmla="*/ 2611120 h 4246880"/>
              <a:gd name="connsiteX2" fmla="*/ 1747520 w 2529840"/>
              <a:gd name="connsiteY2" fmla="*/ 4246880 h 4246880"/>
              <a:gd name="connsiteX3" fmla="*/ 2255520 w 2529840"/>
              <a:gd name="connsiteY3" fmla="*/ 3261360 h 4246880"/>
              <a:gd name="connsiteX4" fmla="*/ 2529840 w 2529840"/>
              <a:gd name="connsiteY4" fmla="*/ 2326640 h 4246880"/>
              <a:gd name="connsiteX5" fmla="*/ 2082800 w 2529840"/>
              <a:gd name="connsiteY5" fmla="*/ 1016000 h 4246880"/>
              <a:gd name="connsiteX6" fmla="*/ 1341120 w 2529840"/>
              <a:gd name="connsiteY6" fmla="*/ 182880 h 4246880"/>
              <a:gd name="connsiteX7" fmla="*/ 924560 w 2529840"/>
              <a:gd name="connsiteY7" fmla="*/ 20320 h 4246880"/>
              <a:gd name="connsiteX8" fmla="*/ 883920 w 2529840"/>
              <a:gd name="connsiteY8" fmla="*/ 0 h 4246880"/>
              <a:gd name="connsiteX9" fmla="*/ 0 w 2529840"/>
              <a:gd name="connsiteY9" fmla="*/ 2092960 h 424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29840" h="4246880">
                <a:moveTo>
                  <a:pt x="0" y="2092960"/>
                </a:moveTo>
                <a:lnTo>
                  <a:pt x="81280" y="2611120"/>
                </a:lnTo>
                <a:lnTo>
                  <a:pt x="1747520" y="4246880"/>
                </a:lnTo>
                <a:lnTo>
                  <a:pt x="2255520" y="3261360"/>
                </a:lnTo>
                <a:lnTo>
                  <a:pt x="2529840" y="2326640"/>
                </a:lnTo>
                <a:lnTo>
                  <a:pt x="2082800" y="1016000"/>
                </a:lnTo>
                <a:lnTo>
                  <a:pt x="1341120" y="182880"/>
                </a:lnTo>
                <a:lnTo>
                  <a:pt x="924560" y="20320"/>
                </a:lnTo>
                <a:lnTo>
                  <a:pt x="883920" y="0"/>
                </a:lnTo>
                <a:lnTo>
                  <a:pt x="0" y="2092960"/>
                </a:lnTo>
                <a:close/>
              </a:path>
            </a:pathLst>
          </a:cu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621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923BC0-8794-7396-DB9D-6217E5C4A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1167532" y="1107445"/>
            <a:ext cx="5203586" cy="2868524"/>
          </a:xfrm>
          <a:prstGeom prst="rect">
            <a:avLst/>
          </a:prstGeom>
        </p:spPr>
      </p:pic>
      <p:sp>
        <p:nvSpPr>
          <p:cNvPr id="602" name="Google Shape;602;p43"/>
          <p:cNvSpPr txBox="1">
            <a:spLocks noGrp="1"/>
          </p:cNvSpPr>
          <p:nvPr>
            <p:ph type="title"/>
          </p:nvPr>
        </p:nvSpPr>
        <p:spPr>
          <a:xfrm>
            <a:off x="3623437" y="1928550"/>
            <a:ext cx="45696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 dirty="0"/>
              <a:t>texture</a:t>
            </a:r>
            <a:endParaRPr sz="7000" dirty="0"/>
          </a:p>
        </p:txBody>
      </p:sp>
      <p:sp>
        <p:nvSpPr>
          <p:cNvPr id="603" name="Google Shape;603;p43"/>
          <p:cNvSpPr txBox="1">
            <a:spLocks noGrp="1"/>
          </p:cNvSpPr>
          <p:nvPr>
            <p:ph type="subTitle" idx="1"/>
          </p:nvPr>
        </p:nvSpPr>
        <p:spPr>
          <a:xfrm>
            <a:off x="3623437" y="2770350"/>
            <a:ext cx="4569600" cy="4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element of art referring to the visual or physical surface quality of a piece.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45"/>
          <p:cNvSpPr txBox="1">
            <a:spLocks noGrp="1"/>
          </p:cNvSpPr>
          <p:nvPr>
            <p:ph type="title"/>
          </p:nvPr>
        </p:nvSpPr>
        <p:spPr>
          <a:xfrm>
            <a:off x="722375" y="366975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is texture in art?</a:t>
            </a:r>
            <a:endParaRPr dirty="0"/>
          </a:p>
        </p:txBody>
      </p:sp>
      <p:sp>
        <p:nvSpPr>
          <p:cNvPr id="618" name="Google Shape;618;p45"/>
          <p:cNvSpPr txBox="1">
            <a:spLocks noGrp="1"/>
          </p:cNvSpPr>
          <p:nvPr>
            <p:ph type="subTitle" idx="1"/>
          </p:nvPr>
        </p:nvSpPr>
        <p:spPr>
          <a:xfrm>
            <a:off x="1030925" y="3478401"/>
            <a:ext cx="3374700" cy="266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lnSpc>
                <a:spcPct val="110000"/>
              </a:lnSpc>
            </a:pPr>
            <a:r>
              <a:rPr lang="en-US" b="1" dirty="0">
                <a:solidFill>
                  <a:schemeClr val="tx1"/>
                </a:solidFill>
              </a:rPr>
              <a:t>Tactile Texture: </a:t>
            </a:r>
          </a:p>
          <a:p>
            <a:pPr algn="ctr">
              <a:lnSpc>
                <a:spcPct val="110000"/>
              </a:lnSpc>
              <a:buFontTx/>
              <a:buChar char="-"/>
            </a:pPr>
            <a:r>
              <a:rPr lang="en-US" dirty="0">
                <a:solidFill>
                  <a:schemeClr val="tx1"/>
                </a:solidFill>
              </a:rPr>
              <a:t>Actual</a:t>
            </a:r>
          </a:p>
          <a:p>
            <a:pPr algn="ctr">
              <a:lnSpc>
                <a:spcPct val="110000"/>
              </a:lnSpc>
              <a:buFontTx/>
              <a:buChar char="-"/>
            </a:pPr>
            <a:r>
              <a:rPr lang="en-US" dirty="0">
                <a:solidFill>
                  <a:schemeClr val="tx1"/>
                </a:solidFill>
              </a:rPr>
              <a:t>How it feels</a:t>
            </a:r>
          </a:p>
          <a:p>
            <a:pPr algn="ctr">
              <a:lnSpc>
                <a:spcPct val="110000"/>
              </a:lnSpc>
              <a:buFontTx/>
              <a:buChar char="-"/>
            </a:pPr>
            <a:r>
              <a:rPr lang="en-US" dirty="0">
                <a:solidFill>
                  <a:schemeClr val="tx1"/>
                </a:solidFill>
              </a:rPr>
              <a:t>Can be felt</a:t>
            </a:r>
          </a:p>
        </p:txBody>
      </p:sp>
      <p:sp>
        <p:nvSpPr>
          <p:cNvPr id="619" name="Google Shape;619;p45"/>
          <p:cNvSpPr txBox="1">
            <a:spLocks noGrp="1"/>
          </p:cNvSpPr>
          <p:nvPr>
            <p:ph type="subTitle" idx="2"/>
          </p:nvPr>
        </p:nvSpPr>
        <p:spPr>
          <a:xfrm>
            <a:off x="4738430" y="3478401"/>
            <a:ext cx="3374700" cy="266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lnSpc>
                <a:spcPct val="110000"/>
              </a:lnSpc>
            </a:pPr>
            <a:r>
              <a:rPr lang="en-US" b="1" dirty="0">
                <a:solidFill>
                  <a:schemeClr val="tx1"/>
                </a:solidFill>
              </a:rPr>
              <a:t>Visual Texture: </a:t>
            </a:r>
          </a:p>
          <a:p>
            <a:pPr algn="ctr">
              <a:lnSpc>
                <a:spcPct val="110000"/>
              </a:lnSpc>
              <a:buFontTx/>
              <a:buChar char="-"/>
            </a:pPr>
            <a:r>
              <a:rPr lang="en-US" dirty="0">
                <a:solidFill>
                  <a:schemeClr val="tx1"/>
                </a:solidFill>
              </a:rPr>
              <a:t>Implied</a:t>
            </a:r>
          </a:p>
          <a:p>
            <a:pPr algn="ctr">
              <a:lnSpc>
                <a:spcPct val="110000"/>
              </a:lnSpc>
              <a:buFontTx/>
              <a:buChar char="-"/>
            </a:pPr>
            <a:r>
              <a:rPr lang="en-US" dirty="0">
                <a:solidFill>
                  <a:schemeClr val="tx1"/>
                </a:solidFill>
              </a:rPr>
              <a:t>How it looks</a:t>
            </a:r>
          </a:p>
          <a:p>
            <a:pPr algn="ctr">
              <a:lnSpc>
                <a:spcPct val="110000"/>
              </a:lnSpc>
              <a:buFontTx/>
              <a:buChar char="-"/>
            </a:pPr>
            <a:r>
              <a:rPr lang="en-US" dirty="0">
                <a:solidFill>
                  <a:schemeClr val="tx1"/>
                </a:solidFill>
              </a:rPr>
              <a:t>Can’t be felt</a:t>
            </a:r>
          </a:p>
        </p:txBody>
      </p:sp>
      <p:pic>
        <p:nvPicPr>
          <p:cNvPr id="620" name="Google Shape;620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1715" y="521205"/>
            <a:ext cx="224545" cy="30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088120" y="521205"/>
            <a:ext cx="224545" cy="30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Popeye Anchor Women's Sweatshirt - Navy | Elementary art projects, Art ...">
            <a:extLst>
              <a:ext uri="{FF2B5EF4-FFF2-40B4-BE49-F238E27FC236}">
                <a16:creationId xmlns:a16="http://schemas.microsoft.com/office/drawing/2014/main" id="{1A175894-1A2A-CC14-80AC-AE012EF64A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56" y="1150555"/>
            <a:ext cx="3210406" cy="2235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roraimasalinasid2126 [licensed for non-commercial use only] / Texture">
            <a:extLst>
              <a:ext uri="{FF2B5EF4-FFF2-40B4-BE49-F238E27FC236}">
                <a16:creationId xmlns:a16="http://schemas.microsoft.com/office/drawing/2014/main" id="{42414BF0-908D-34F2-5008-E71B2FA1D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94376" y="813438"/>
            <a:ext cx="2235849" cy="2990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0">
          <a:extLst>
            <a:ext uri="{FF2B5EF4-FFF2-40B4-BE49-F238E27FC236}">
              <a16:creationId xmlns:a16="http://schemas.microsoft.com/office/drawing/2014/main" id="{A531ADBB-4F7A-07E4-6908-C41DAC9E6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43">
            <a:extLst>
              <a:ext uri="{FF2B5EF4-FFF2-40B4-BE49-F238E27FC236}">
                <a16:creationId xmlns:a16="http://schemas.microsoft.com/office/drawing/2014/main" id="{8171E108-2FF8-7C97-E4DD-7350131C00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68524" y="1928550"/>
            <a:ext cx="45696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 dirty="0"/>
              <a:t>space</a:t>
            </a:r>
            <a:endParaRPr sz="7000" dirty="0"/>
          </a:p>
        </p:txBody>
      </p:sp>
      <p:sp>
        <p:nvSpPr>
          <p:cNvPr id="603" name="Google Shape;603;p43">
            <a:extLst>
              <a:ext uri="{FF2B5EF4-FFF2-40B4-BE49-F238E27FC236}">
                <a16:creationId xmlns:a16="http://schemas.microsoft.com/office/drawing/2014/main" id="{49667FCB-24FE-B385-24D9-D1427C8ED1B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868523" y="2770350"/>
            <a:ext cx="5478119" cy="4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400" dirty="0"/>
              <a:t>Space in art is the element that creates a sense of </a:t>
            </a:r>
            <a:r>
              <a:rPr lang="en-US" sz="1400" b="1" dirty="0"/>
              <a:t>depth</a:t>
            </a:r>
            <a:r>
              <a:rPr lang="en-US" sz="1400" dirty="0"/>
              <a:t>, </a:t>
            </a:r>
            <a:r>
              <a:rPr lang="en-US" sz="1400" b="1" dirty="0"/>
              <a:t>dimension</a:t>
            </a:r>
            <a:r>
              <a:rPr lang="en-US" sz="1400" dirty="0"/>
              <a:t>, </a:t>
            </a:r>
            <a:r>
              <a:rPr lang="en-US" sz="1400" b="1" dirty="0"/>
              <a:t>and distance</a:t>
            </a:r>
            <a:r>
              <a:rPr lang="en-US" sz="1400" dirty="0"/>
              <a:t> on a flat surface</a:t>
            </a:r>
          </a:p>
        </p:txBody>
      </p:sp>
    </p:spTree>
    <p:extLst>
      <p:ext uri="{BB962C8B-B14F-4D97-AF65-F5344CB8AC3E}">
        <p14:creationId xmlns:p14="http://schemas.microsoft.com/office/powerpoint/2010/main" val="11211698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46"/>
          <p:cNvSpPr txBox="1">
            <a:spLocks noGrp="1"/>
          </p:cNvSpPr>
          <p:nvPr>
            <p:ph type="title"/>
          </p:nvPr>
        </p:nvSpPr>
        <p:spPr>
          <a:xfrm>
            <a:off x="722375" y="539500"/>
            <a:ext cx="76992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Positive vs Negative Space</a:t>
            </a:r>
            <a:endParaRPr dirty="0"/>
          </a:p>
        </p:txBody>
      </p:sp>
      <p:pic>
        <p:nvPicPr>
          <p:cNvPr id="628" name="Google Shape;628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1821" y="693730"/>
            <a:ext cx="224545" cy="30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" name="Google Shape;62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494334" y="693730"/>
            <a:ext cx="224545" cy="30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31982" y="2693052"/>
            <a:ext cx="689500" cy="1406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18865" y="3962814"/>
            <a:ext cx="1224632" cy="102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50262" y="1345625"/>
            <a:ext cx="1142725" cy="96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6" descr="drawing a blank | Elements of art space, Negative space art, Space art ...">
            <a:extLst>
              <a:ext uri="{FF2B5EF4-FFF2-40B4-BE49-F238E27FC236}">
                <a16:creationId xmlns:a16="http://schemas.microsoft.com/office/drawing/2014/main" id="{3EADAF12-B371-AE3C-89EC-773E32654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200" y="1194554"/>
            <a:ext cx="3797549" cy="356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2B0F0-2AB6-009B-C9C4-1BFB24A27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Elements of Art Sketchbook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25D879-254D-C079-8782-634D1E289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582" y="1163115"/>
            <a:ext cx="7100055" cy="3917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26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>
          <a:extLst>
            <a:ext uri="{FF2B5EF4-FFF2-40B4-BE49-F238E27FC236}">
              <a16:creationId xmlns:a16="http://schemas.microsoft.com/office/drawing/2014/main" id="{83E16A89-CF69-E689-917E-9B7A2D738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52">
            <a:extLst>
              <a:ext uri="{FF2B5EF4-FFF2-40B4-BE49-F238E27FC236}">
                <a16:creationId xmlns:a16="http://schemas.microsoft.com/office/drawing/2014/main" id="{61B82425-139B-041C-E33A-4046A118C5A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400" y="637675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Elements of Art</a:t>
            </a:r>
            <a:endParaRPr dirty="0"/>
          </a:p>
        </p:txBody>
      </p:sp>
      <p:sp>
        <p:nvSpPr>
          <p:cNvPr id="726" name="Google Shape;726;p52">
            <a:extLst>
              <a:ext uri="{FF2B5EF4-FFF2-40B4-BE49-F238E27FC236}">
                <a16:creationId xmlns:a16="http://schemas.microsoft.com/office/drawing/2014/main" id="{FE8EBC05-588D-830D-D132-6ED1AD4DCAE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74900" y="2086325"/>
            <a:ext cx="240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</a:t>
            </a:r>
            <a:r>
              <a:rPr lang="en" dirty="0"/>
              <a:t>istance between two points</a:t>
            </a:r>
            <a:endParaRPr dirty="0"/>
          </a:p>
        </p:txBody>
      </p:sp>
      <p:sp>
        <p:nvSpPr>
          <p:cNvPr id="727" name="Google Shape;727;p52">
            <a:extLst>
              <a:ext uri="{FF2B5EF4-FFF2-40B4-BE49-F238E27FC236}">
                <a16:creationId xmlns:a16="http://schemas.microsoft.com/office/drawing/2014/main" id="{C698AEE6-8A1A-F184-366A-F63E948305DE}"/>
              </a:ext>
            </a:extLst>
          </p:cNvPr>
          <p:cNvSpPr txBox="1">
            <a:spLocks noGrp="1"/>
          </p:cNvSpPr>
          <p:nvPr>
            <p:ph type="subTitle" idx="2"/>
          </p:nvPr>
        </p:nvSpPr>
        <p:spPr>
          <a:xfrm>
            <a:off x="874900" y="1745950"/>
            <a:ext cx="2408100" cy="4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line</a:t>
            </a:r>
            <a:endParaRPr dirty="0"/>
          </a:p>
        </p:txBody>
      </p:sp>
      <p:sp>
        <p:nvSpPr>
          <p:cNvPr id="728" name="Google Shape;728;p52">
            <a:extLst>
              <a:ext uri="{FF2B5EF4-FFF2-40B4-BE49-F238E27FC236}">
                <a16:creationId xmlns:a16="http://schemas.microsoft.com/office/drawing/2014/main" id="{64A61219-4AB0-F55C-5AE4-DCDC0A991111}"/>
              </a:ext>
            </a:extLst>
          </p:cNvPr>
          <p:cNvSpPr txBox="1">
            <a:spLocks noGrp="1"/>
          </p:cNvSpPr>
          <p:nvPr>
            <p:ph type="subTitle" idx="3"/>
          </p:nvPr>
        </p:nvSpPr>
        <p:spPr>
          <a:xfrm>
            <a:off x="3367989" y="2086325"/>
            <a:ext cx="240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</a:t>
            </a:r>
            <a:r>
              <a:rPr lang="en" dirty="0"/>
              <a:t>nclosed line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(height x width)</a:t>
            </a:r>
            <a:endParaRPr dirty="0"/>
          </a:p>
        </p:txBody>
      </p:sp>
      <p:sp>
        <p:nvSpPr>
          <p:cNvPr id="729" name="Google Shape;729;p52">
            <a:extLst>
              <a:ext uri="{FF2B5EF4-FFF2-40B4-BE49-F238E27FC236}">
                <a16:creationId xmlns:a16="http://schemas.microsoft.com/office/drawing/2014/main" id="{B1ED5924-3E54-C10E-CB7E-5B42105768E2}"/>
              </a:ext>
            </a:extLst>
          </p:cNvPr>
          <p:cNvSpPr txBox="1">
            <a:spLocks noGrp="1"/>
          </p:cNvSpPr>
          <p:nvPr>
            <p:ph type="subTitle" idx="4"/>
          </p:nvPr>
        </p:nvSpPr>
        <p:spPr>
          <a:xfrm>
            <a:off x="3367989" y="1745950"/>
            <a:ext cx="2408100" cy="4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shape</a:t>
            </a:r>
            <a:endParaRPr dirty="0"/>
          </a:p>
        </p:txBody>
      </p:sp>
      <p:sp>
        <p:nvSpPr>
          <p:cNvPr id="730" name="Google Shape;730;p52">
            <a:extLst>
              <a:ext uri="{FF2B5EF4-FFF2-40B4-BE49-F238E27FC236}">
                <a16:creationId xmlns:a16="http://schemas.microsoft.com/office/drawing/2014/main" id="{6BF5854F-3B10-2165-3D8C-AEB8796D355D}"/>
              </a:ext>
            </a:extLst>
          </p:cNvPr>
          <p:cNvSpPr txBox="1">
            <a:spLocks noGrp="1"/>
          </p:cNvSpPr>
          <p:nvPr>
            <p:ph type="subTitle" idx="5"/>
          </p:nvPr>
        </p:nvSpPr>
        <p:spPr>
          <a:xfrm>
            <a:off x="5861078" y="2086325"/>
            <a:ext cx="240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Shape with depth</a:t>
            </a:r>
            <a:endParaRPr dirty="0"/>
          </a:p>
        </p:txBody>
      </p:sp>
      <p:sp>
        <p:nvSpPr>
          <p:cNvPr id="731" name="Google Shape;731;p52">
            <a:extLst>
              <a:ext uri="{FF2B5EF4-FFF2-40B4-BE49-F238E27FC236}">
                <a16:creationId xmlns:a16="http://schemas.microsoft.com/office/drawing/2014/main" id="{958AED8D-5D85-FBBB-2D22-A2E9DFDB015F}"/>
              </a:ext>
            </a:extLst>
          </p:cNvPr>
          <p:cNvSpPr txBox="1">
            <a:spLocks noGrp="1"/>
          </p:cNvSpPr>
          <p:nvPr>
            <p:ph type="subTitle" idx="6"/>
          </p:nvPr>
        </p:nvSpPr>
        <p:spPr>
          <a:xfrm>
            <a:off x="5861078" y="1745950"/>
            <a:ext cx="2408100" cy="4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form</a:t>
            </a:r>
            <a:endParaRPr dirty="0"/>
          </a:p>
        </p:txBody>
      </p:sp>
      <p:sp>
        <p:nvSpPr>
          <p:cNvPr id="733" name="Google Shape;733;p52">
            <a:extLst>
              <a:ext uri="{FF2B5EF4-FFF2-40B4-BE49-F238E27FC236}">
                <a16:creationId xmlns:a16="http://schemas.microsoft.com/office/drawing/2014/main" id="{05DFA302-ADF6-DD8F-4BA4-588B7C5231EA}"/>
              </a:ext>
            </a:extLst>
          </p:cNvPr>
          <p:cNvSpPr txBox="1">
            <a:spLocks noGrp="1"/>
          </p:cNvSpPr>
          <p:nvPr>
            <p:ph type="subTitle" idx="8"/>
          </p:nvPr>
        </p:nvSpPr>
        <p:spPr>
          <a:xfrm>
            <a:off x="381982" y="2868738"/>
            <a:ext cx="2408100" cy="4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value</a:t>
            </a:r>
            <a:endParaRPr dirty="0"/>
          </a:p>
        </p:txBody>
      </p:sp>
      <p:sp>
        <p:nvSpPr>
          <p:cNvPr id="734" name="Google Shape;734;p52">
            <a:extLst>
              <a:ext uri="{FF2B5EF4-FFF2-40B4-BE49-F238E27FC236}">
                <a16:creationId xmlns:a16="http://schemas.microsoft.com/office/drawing/2014/main" id="{69B37E35-C6E1-569C-B256-FE497FE7908E}"/>
              </a:ext>
            </a:extLst>
          </p:cNvPr>
          <p:cNvSpPr txBox="1">
            <a:spLocks noGrp="1"/>
          </p:cNvSpPr>
          <p:nvPr>
            <p:ph type="subTitle" idx="9"/>
          </p:nvPr>
        </p:nvSpPr>
        <p:spPr>
          <a:xfrm>
            <a:off x="2226467" y="3423432"/>
            <a:ext cx="240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</a:t>
            </a:r>
            <a:r>
              <a:rPr lang="en" dirty="0"/>
              <a:t>epth, perspective and visual focus</a:t>
            </a:r>
            <a:endParaRPr dirty="0"/>
          </a:p>
        </p:txBody>
      </p:sp>
      <p:sp>
        <p:nvSpPr>
          <p:cNvPr id="735" name="Google Shape;735;p52">
            <a:extLst>
              <a:ext uri="{FF2B5EF4-FFF2-40B4-BE49-F238E27FC236}">
                <a16:creationId xmlns:a16="http://schemas.microsoft.com/office/drawing/2014/main" id="{88ED06D9-F2AA-7EC5-32B3-DD7C6AE5C653}"/>
              </a:ext>
            </a:extLst>
          </p:cNvPr>
          <p:cNvSpPr txBox="1">
            <a:spLocks noGrp="1"/>
          </p:cNvSpPr>
          <p:nvPr>
            <p:ph type="subTitle" idx="13"/>
          </p:nvPr>
        </p:nvSpPr>
        <p:spPr>
          <a:xfrm>
            <a:off x="2476991" y="2868738"/>
            <a:ext cx="2408100" cy="4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space</a:t>
            </a:r>
            <a:endParaRPr dirty="0"/>
          </a:p>
        </p:txBody>
      </p:sp>
      <p:sp>
        <p:nvSpPr>
          <p:cNvPr id="736" name="Google Shape;736;p52">
            <a:extLst>
              <a:ext uri="{FF2B5EF4-FFF2-40B4-BE49-F238E27FC236}">
                <a16:creationId xmlns:a16="http://schemas.microsoft.com/office/drawing/2014/main" id="{38B2ED14-3431-BDD5-645C-58FA5185D0E6}"/>
              </a:ext>
            </a:extLst>
          </p:cNvPr>
          <p:cNvSpPr txBox="1">
            <a:spLocks noGrp="1"/>
          </p:cNvSpPr>
          <p:nvPr>
            <p:ph type="subTitle" idx="14"/>
          </p:nvPr>
        </p:nvSpPr>
        <p:spPr>
          <a:xfrm>
            <a:off x="4510086" y="3433176"/>
            <a:ext cx="240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Hue, brightness and saturation</a:t>
            </a:r>
            <a:endParaRPr dirty="0"/>
          </a:p>
        </p:txBody>
      </p:sp>
      <p:sp>
        <p:nvSpPr>
          <p:cNvPr id="737" name="Google Shape;737;p52">
            <a:extLst>
              <a:ext uri="{FF2B5EF4-FFF2-40B4-BE49-F238E27FC236}">
                <a16:creationId xmlns:a16="http://schemas.microsoft.com/office/drawing/2014/main" id="{7D0B063B-E2A9-067A-8C85-A2E8F343419A}"/>
              </a:ext>
            </a:extLst>
          </p:cNvPr>
          <p:cNvSpPr txBox="1">
            <a:spLocks noGrp="1"/>
          </p:cNvSpPr>
          <p:nvPr>
            <p:ph type="subTitle" idx="15"/>
          </p:nvPr>
        </p:nvSpPr>
        <p:spPr>
          <a:xfrm>
            <a:off x="6667009" y="2868738"/>
            <a:ext cx="2408100" cy="4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texture</a:t>
            </a:r>
            <a:endParaRPr dirty="0"/>
          </a:p>
        </p:txBody>
      </p:sp>
      <p:sp>
        <p:nvSpPr>
          <p:cNvPr id="4" name="Google Shape;735;p52">
            <a:extLst>
              <a:ext uri="{FF2B5EF4-FFF2-40B4-BE49-F238E27FC236}">
                <a16:creationId xmlns:a16="http://schemas.microsoft.com/office/drawing/2014/main" id="{D0654223-6E9A-BFBC-54D4-315592E2D2E7}"/>
              </a:ext>
            </a:extLst>
          </p:cNvPr>
          <p:cNvSpPr txBox="1">
            <a:spLocks/>
          </p:cNvSpPr>
          <p:nvPr/>
        </p:nvSpPr>
        <p:spPr>
          <a:xfrm>
            <a:off x="4572000" y="2883088"/>
            <a:ext cx="2408100" cy="4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 b="0" i="0" u="none" strike="noStrike" cap="none" spc="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 b="0" i="0" u="none" strike="noStrike" cap="none" spc="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 b="0" i="0" u="none" strike="noStrike" cap="none" spc="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 b="0" i="0" u="none" strike="noStrike" cap="none" spc="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 b="0" i="0" u="none" strike="noStrike" cap="none" spc="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 b="0" i="0" u="none" strike="noStrike" cap="none" spc="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 b="0" i="0" u="none" strike="noStrike" cap="none" spc="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 b="0" i="0" u="none" strike="noStrike" cap="none" spc="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helsea Market"/>
              <a:buNone/>
              <a:defRPr sz="2100" b="0" i="0" u="none" strike="noStrike" cap="none" spc="0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pPr marL="0" indent="0"/>
            <a:r>
              <a:rPr lang="en-US" dirty="0"/>
              <a:t>color</a:t>
            </a:r>
          </a:p>
        </p:txBody>
      </p:sp>
      <p:sp>
        <p:nvSpPr>
          <p:cNvPr id="5" name="Google Shape;734;p52">
            <a:extLst>
              <a:ext uri="{FF2B5EF4-FFF2-40B4-BE49-F238E27FC236}">
                <a16:creationId xmlns:a16="http://schemas.microsoft.com/office/drawing/2014/main" id="{CCB55EB5-C11F-2B85-261E-FFCD2F271542}"/>
              </a:ext>
            </a:extLst>
          </p:cNvPr>
          <p:cNvSpPr txBox="1">
            <a:spLocks/>
          </p:cNvSpPr>
          <p:nvPr/>
        </p:nvSpPr>
        <p:spPr>
          <a:xfrm>
            <a:off x="-57152" y="3423432"/>
            <a:ext cx="2408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indent="0"/>
            <a:r>
              <a:rPr lang="en-US" dirty="0"/>
              <a:t>Lightness/darkness</a:t>
            </a:r>
          </a:p>
        </p:txBody>
      </p:sp>
      <p:sp>
        <p:nvSpPr>
          <p:cNvPr id="6" name="Google Shape;736;p52">
            <a:extLst>
              <a:ext uri="{FF2B5EF4-FFF2-40B4-BE49-F238E27FC236}">
                <a16:creationId xmlns:a16="http://schemas.microsoft.com/office/drawing/2014/main" id="{93F4A7AF-69C5-F58D-7DCC-5E67469D2406}"/>
              </a:ext>
            </a:extLst>
          </p:cNvPr>
          <p:cNvSpPr txBox="1">
            <a:spLocks/>
          </p:cNvSpPr>
          <p:nvPr/>
        </p:nvSpPr>
        <p:spPr>
          <a:xfrm>
            <a:off x="6793705" y="3433176"/>
            <a:ext cx="2408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 spc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indent="0"/>
            <a:r>
              <a:rPr lang="en-US" dirty="0"/>
              <a:t>Visual or physical surface quality</a:t>
            </a:r>
          </a:p>
        </p:txBody>
      </p:sp>
      <p:pic>
        <p:nvPicPr>
          <p:cNvPr id="3" name="Graphic 2" descr="Stop outline">
            <a:extLst>
              <a:ext uri="{FF2B5EF4-FFF2-40B4-BE49-F238E27FC236}">
                <a16:creationId xmlns:a16="http://schemas.microsoft.com/office/drawing/2014/main" id="{FA45F783-ED97-3B72-1642-E2103E6DFF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18138" y="1137624"/>
            <a:ext cx="707724" cy="707724"/>
          </a:xfrm>
          <a:prstGeom prst="rect">
            <a:avLst/>
          </a:prstGeom>
        </p:spPr>
      </p:pic>
      <p:pic>
        <p:nvPicPr>
          <p:cNvPr id="8" name="Graphic 7" descr="Stop outline">
            <a:extLst>
              <a:ext uri="{FF2B5EF4-FFF2-40B4-BE49-F238E27FC236}">
                <a16:creationId xmlns:a16="http://schemas.microsoft.com/office/drawing/2014/main" id="{68FBBC64-7FD7-B264-89E3-47EB23F877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11266" y="1136139"/>
            <a:ext cx="707724" cy="707724"/>
          </a:xfrm>
          <a:prstGeom prst="rect">
            <a:avLst/>
          </a:prstGeom>
        </p:spPr>
      </p:pic>
      <p:pic>
        <p:nvPicPr>
          <p:cNvPr id="10" name="Graphic 9" descr="Stop outline">
            <a:extLst>
              <a:ext uri="{FF2B5EF4-FFF2-40B4-BE49-F238E27FC236}">
                <a16:creationId xmlns:a16="http://schemas.microsoft.com/office/drawing/2014/main" id="{FF4139A2-BF4A-65AC-CF14-3FD3D7B843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18186" y="1021665"/>
            <a:ext cx="707724" cy="707724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CF1529D-EC41-9C22-F094-676418F210E2}"/>
              </a:ext>
            </a:extLst>
          </p:cNvPr>
          <p:cNvCxnSpPr/>
          <p:nvPr/>
        </p:nvCxnSpPr>
        <p:spPr>
          <a:xfrm flipV="1">
            <a:off x="6793705" y="1106488"/>
            <a:ext cx="221458" cy="1038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16128E6-0DD6-472B-E380-1197475E8331}"/>
              </a:ext>
            </a:extLst>
          </p:cNvPr>
          <p:cNvCxnSpPr/>
          <p:nvPr/>
        </p:nvCxnSpPr>
        <p:spPr>
          <a:xfrm flipV="1">
            <a:off x="7331075" y="1104900"/>
            <a:ext cx="204788" cy="120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98CD195-6DE0-5080-B355-9B2AE2E4BAB6}"/>
              </a:ext>
            </a:extLst>
          </p:cNvPr>
          <p:cNvCxnSpPr/>
          <p:nvPr/>
        </p:nvCxnSpPr>
        <p:spPr>
          <a:xfrm flipV="1">
            <a:off x="6793705" y="1631950"/>
            <a:ext cx="221458" cy="128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B72C6EF-6A91-4D48-A4B9-082B5FEB37E8}"/>
              </a:ext>
            </a:extLst>
          </p:cNvPr>
          <p:cNvCxnSpPr/>
          <p:nvPr/>
        </p:nvCxnSpPr>
        <p:spPr>
          <a:xfrm flipV="1">
            <a:off x="7331075" y="1641475"/>
            <a:ext cx="204788" cy="1044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88DA3AC-0DC9-BF6F-6DAC-4A36D78FB3D8}"/>
              </a:ext>
            </a:extLst>
          </p:cNvPr>
          <p:cNvCxnSpPr>
            <a:cxnSpLocks/>
          </p:cNvCxnSpPr>
          <p:nvPr/>
        </p:nvCxnSpPr>
        <p:spPr>
          <a:xfrm flipV="1">
            <a:off x="1812125" y="1573535"/>
            <a:ext cx="533649" cy="148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A07D77E3-6392-978E-8010-332AED9BB3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1209605" y="4140285"/>
            <a:ext cx="1267386" cy="70182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6FFAC172-8B4C-3FA2-5D67-B8033707001A}"/>
              </a:ext>
            </a:extLst>
          </p:cNvPr>
          <p:cNvSpPr/>
          <p:nvPr/>
        </p:nvSpPr>
        <p:spPr>
          <a:xfrm>
            <a:off x="3278557" y="3991526"/>
            <a:ext cx="598868" cy="5727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BC6B1ED-FA73-E26A-677F-C1719236E709}"/>
              </a:ext>
            </a:extLst>
          </p:cNvPr>
          <p:cNvSpPr/>
          <p:nvPr/>
        </p:nvSpPr>
        <p:spPr>
          <a:xfrm>
            <a:off x="3738977" y="4210467"/>
            <a:ext cx="550572" cy="5727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 descr="Color wheel isolated on transparent background | Premium AI-generated PSD">
            <a:extLst>
              <a:ext uri="{FF2B5EF4-FFF2-40B4-BE49-F238E27FC236}">
                <a16:creationId xmlns:a16="http://schemas.microsoft.com/office/drawing/2014/main" id="{19F587F7-9AF3-D70B-4D0D-DBF2F72717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4925862" y="4111364"/>
            <a:ext cx="665932" cy="665932"/>
          </a:xfrm>
          <a:prstGeom prst="rect">
            <a:avLst/>
          </a:prstGeom>
        </p:spPr>
      </p:pic>
      <p:pic>
        <p:nvPicPr>
          <p:cNvPr id="32" name="Graphic 31" descr="Cloud outline">
            <a:extLst>
              <a:ext uri="{FF2B5EF4-FFF2-40B4-BE49-F238E27FC236}">
                <a16:creationId xmlns:a16="http://schemas.microsoft.com/office/drawing/2014/main" id="{B79506AE-30D3-56BE-6F0C-47BF78B9C9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93705" y="387453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441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3">
          <a:extLst>
            <a:ext uri="{FF2B5EF4-FFF2-40B4-BE49-F238E27FC236}">
              <a16:creationId xmlns:a16="http://schemas.microsoft.com/office/drawing/2014/main" id="{E24F501B-4419-75D7-9881-4F6D6002A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48">
            <a:extLst>
              <a:ext uri="{FF2B5EF4-FFF2-40B4-BE49-F238E27FC236}">
                <a16:creationId xmlns:a16="http://schemas.microsoft.com/office/drawing/2014/main" id="{0172AF2A-9477-09F0-5EF2-8D8908D097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flipH="1">
            <a:off x="931194" y="1484541"/>
            <a:ext cx="56805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 dirty="0"/>
              <a:t>line</a:t>
            </a:r>
            <a:endParaRPr sz="7000" dirty="0"/>
          </a:p>
        </p:txBody>
      </p:sp>
      <p:sp>
        <p:nvSpPr>
          <p:cNvPr id="656" name="Google Shape;656;p48">
            <a:extLst>
              <a:ext uri="{FF2B5EF4-FFF2-40B4-BE49-F238E27FC236}">
                <a16:creationId xmlns:a16="http://schemas.microsoft.com/office/drawing/2014/main" id="{0EAAD487-6D61-0A41-52B9-6B12D2A631E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flipH="1">
            <a:off x="1440154" y="2326341"/>
            <a:ext cx="1742993" cy="25607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/>
            <a:r>
              <a:rPr lang="en-US" dirty="0"/>
              <a:t>The element marking the distance between two points.</a:t>
            </a:r>
          </a:p>
        </p:txBody>
      </p:sp>
      <p:pic>
        <p:nvPicPr>
          <p:cNvPr id="5" name="Picture 4" descr="Premium PSD | Black squiggle png doodle shape sticker set transparent ...">
            <a:extLst>
              <a:ext uri="{FF2B5EF4-FFF2-40B4-BE49-F238E27FC236}">
                <a16:creationId xmlns:a16="http://schemas.microsoft.com/office/drawing/2014/main" id="{570E01C9-1094-8661-E6D4-B1D764BA9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2959489" y="1115872"/>
            <a:ext cx="6115501" cy="407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999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A6C82-366D-EC75-35E1-0F8E9434A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8429" y="660268"/>
            <a:ext cx="3683145" cy="572700"/>
          </a:xfrm>
        </p:spPr>
        <p:txBody>
          <a:bodyPr/>
          <a:lstStyle/>
          <a:p>
            <a:r>
              <a:rPr lang="en-US" sz="4000" dirty="0"/>
              <a:t>Lines can be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0A6B4AD-64CF-26D4-7A4B-0BEE9EE2F4E0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4892651" y="1796254"/>
            <a:ext cx="3374700" cy="26649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Horizontal</a:t>
            </a:r>
          </a:p>
          <a:p>
            <a:pPr marL="139700" indent="0"/>
            <a:endParaRPr lang="en-US" sz="2800" dirty="0"/>
          </a:p>
          <a:p>
            <a:pPr marL="425450" indent="-285750">
              <a:buFont typeface="Arial" panose="020B0604020202020204" pitchFamily="34" charset="0"/>
              <a:buChar char="•"/>
            </a:pPr>
            <a:r>
              <a:rPr lang="en-US" sz="2800" dirty="0"/>
              <a:t>Diagonal</a:t>
            </a:r>
          </a:p>
          <a:p>
            <a:pPr marL="4254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25450" indent="-285750">
              <a:buFont typeface="Arial" panose="020B0604020202020204" pitchFamily="34" charset="0"/>
              <a:buChar char="•"/>
            </a:pPr>
            <a:r>
              <a:rPr lang="en-US" sz="2800" dirty="0"/>
              <a:t>Vertical</a:t>
            </a:r>
          </a:p>
        </p:txBody>
      </p:sp>
      <p:pic>
        <p:nvPicPr>
          <p:cNvPr id="6" name="Picture 2" descr="Horizontal stair railing on glulam staircase. All fir. Slats are 1x2 ...">
            <a:extLst>
              <a:ext uri="{FF2B5EF4-FFF2-40B4-BE49-F238E27FC236}">
                <a16:creationId xmlns:a16="http://schemas.microsoft.com/office/drawing/2014/main" id="{3E5FDCDD-7F48-8FD7-8DF0-7FC0A0125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26" y="285454"/>
            <a:ext cx="3429443" cy="4572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cribble Lines PNGs for Free Download">
            <a:extLst>
              <a:ext uri="{FF2B5EF4-FFF2-40B4-BE49-F238E27FC236}">
                <a16:creationId xmlns:a16="http://schemas.microsoft.com/office/drawing/2014/main" id="{75773BE4-0C65-BD92-65DE-7E07DD5B0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576" y="203068"/>
            <a:ext cx="6628322" cy="4418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464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Zentangle Printable Patterns - Educational Printable Worksheets">
            <a:extLst>
              <a:ext uri="{FF2B5EF4-FFF2-40B4-BE49-F238E27FC236}">
                <a16:creationId xmlns:a16="http://schemas.microsoft.com/office/drawing/2014/main" id="{14CE837E-ACA0-4870-D4AE-C6E51222A3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460046" y="-243697"/>
            <a:ext cx="4351145" cy="5630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885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44"/>
          <p:cNvSpPr txBox="1">
            <a:spLocks noGrp="1"/>
          </p:cNvSpPr>
          <p:nvPr>
            <p:ph type="title"/>
          </p:nvPr>
        </p:nvSpPr>
        <p:spPr>
          <a:xfrm>
            <a:off x="1668875" y="1604200"/>
            <a:ext cx="5806200" cy="81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 dirty="0"/>
              <a:t>shape</a:t>
            </a:r>
            <a:endParaRPr sz="7000" dirty="0"/>
          </a:p>
        </p:txBody>
      </p:sp>
      <p:pic>
        <p:nvPicPr>
          <p:cNvPr id="611" name="Google Shape;611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9839" y="1795592"/>
            <a:ext cx="224545" cy="30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886627" y="1795592"/>
            <a:ext cx="224545" cy="30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Organic and geometric shapes in art - beanQas">
            <a:extLst>
              <a:ext uri="{FF2B5EF4-FFF2-40B4-BE49-F238E27FC236}">
                <a16:creationId xmlns:a16="http://schemas.microsoft.com/office/drawing/2014/main" id="{E2910DBE-8243-5D2A-C611-5900E5F377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9714"/>
          <a:stretch>
            <a:fillRect/>
          </a:stretch>
        </p:blipFill>
        <p:spPr>
          <a:xfrm>
            <a:off x="165020" y="1819215"/>
            <a:ext cx="3007710" cy="3235607"/>
          </a:xfrm>
          <a:prstGeom prst="rect">
            <a:avLst/>
          </a:prstGeom>
        </p:spPr>
      </p:pic>
      <p:pic>
        <p:nvPicPr>
          <p:cNvPr id="12" name="Picture 11" descr="Organic and geometric shapes in art - beanQas">
            <a:extLst>
              <a:ext uri="{FF2B5EF4-FFF2-40B4-BE49-F238E27FC236}">
                <a16:creationId xmlns:a16="http://schemas.microsoft.com/office/drawing/2014/main" id="{0AAEFAC3-A306-2CDC-E8E9-DF733AF67F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764"/>
          <a:stretch>
            <a:fillRect/>
          </a:stretch>
        </p:blipFill>
        <p:spPr>
          <a:xfrm>
            <a:off x="6099379" y="111443"/>
            <a:ext cx="2944909" cy="3235606"/>
          </a:xfrm>
          <a:prstGeom prst="rect">
            <a:avLst/>
          </a:prstGeom>
        </p:spPr>
      </p:pic>
      <p:sp>
        <p:nvSpPr>
          <p:cNvPr id="610" name="Google Shape;610;p44"/>
          <p:cNvSpPr txBox="1">
            <a:spLocks noGrp="1"/>
          </p:cNvSpPr>
          <p:nvPr>
            <p:ph type="subTitle" idx="1"/>
          </p:nvPr>
        </p:nvSpPr>
        <p:spPr>
          <a:xfrm>
            <a:off x="2553393" y="2442923"/>
            <a:ext cx="4037164" cy="138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 dirty="0"/>
              <a:t>The element characterized by enclosed line, creating both height and width (but not depth)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 the distance between two points.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>
          <a:extLst>
            <a:ext uri="{FF2B5EF4-FFF2-40B4-BE49-F238E27FC236}">
              <a16:creationId xmlns:a16="http://schemas.microsoft.com/office/drawing/2014/main" id="{57A20672-BE0C-0E4C-399D-4AA035FA5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42">
            <a:extLst>
              <a:ext uri="{FF2B5EF4-FFF2-40B4-BE49-F238E27FC236}">
                <a16:creationId xmlns:a16="http://schemas.microsoft.com/office/drawing/2014/main" id="{FD131BDB-B4E9-4B6B-A666-24CACA3EF6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03400" y="1702200"/>
            <a:ext cx="4937100" cy="124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form</a:t>
            </a:r>
            <a:endParaRPr dirty="0"/>
          </a:p>
        </p:txBody>
      </p:sp>
      <p:sp>
        <p:nvSpPr>
          <p:cNvPr id="594" name="Google Shape;594;p42">
            <a:extLst>
              <a:ext uri="{FF2B5EF4-FFF2-40B4-BE49-F238E27FC236}">
                <a16:creationId xmlns:a16="http://schemas.microsoft.com/office/drawing/2014/main" id="{74322DEA-B129-A4F6-A88E-2A984023F5E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103437" y="2969135"/>
            <a:ext cx="5099619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0000"/>
              </a:lnSpc>
            </a:pPr>
            <a:r>
              <a:rPr lang="en-US" dirty="0">
                <a:solidFill>
                  <a:schemeClr val="bg1"/>
                </a:solidFill>
              </a:rPr>
              <a:t>Form is a three dimensional object which encloses volume. It has height, width, and depth. </a:t>
            </a:r>
          </a:p>
        </p:txBody>
      </p:sp>
      <p:pic>
        <p:nvPicPr>
          <p:cNvPr id="595" name="Google Shape;595;p42">
            <a:extLst>
              <a:ext uri="{FF2B5EF4-FFF2-40B4-BE49-F238E27FC236}">
                <a16:creationId xmlns:a16="http://schemas.microsoft.com/office/drawing/2014/main" id="{60F3495D-1E7B-5CC1-9F89-FEDEAEC5E77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84439" y="2209377"/>
            <a:ext cx="224545" cy="30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42">
            <a:extLst>
              <a:ext uri="{FF2B5EF4-FFF2-40B4-BE49-F238E27FC236}">
                <a16:creationId xmlns:a16="http://schemas.microsoft.com/office/drawing/2014/main" id="{72310727-2FD2-42C4-4790-4BEFCC148C0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376077" y="2209377"/>
            <a:ext cx="224545" cy="30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ube Transparent Background | PNG Mart">
            <a:extLst>
              <a:ext uri="{FF2B5EF4-FFF2-40B4-BE49-F238E27FC236}">
                <a16:creationId xmlns:a16="http://schemas.microsoft.com/office/drawing/2014/main" id="{A30C85A0-C7DC-E6AF-7EA7-34B2DA36D3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349" y="608162"/>
            <a:ext cx="2451189" cy="248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432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 is Form in Elements of Art?">
            <a:extLst>
              <a:ext uri="{FF2B5EF4-FFF2-40B4-BE49-F238E27FC236}">
                <a16:creationId xmlns:a16="http://schemas.microsoft.com/office/drawing/2014/main" id="{EB905ED7-475C-1C72-8C2C-ADBD5B3C13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800" y="521325"/>
            <a:ext cx="7290400" cy="41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421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>
          <a:extLst>
            <a:ext uri="{FF2B5EF4-FFF2-40B4-BE49-F238E27FC236}">
              <a16:creationId xmlns:a16="http://schemas.microsoft.com/office/drawing/2014/main" id="{5A91C0BA-CF64-92E9-1E96-ACA9A1DB8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42">
            <a:extLst>
              <a:ext uri="{FF2B5EF4-FFF2-40B4-BE49-F238E27FC236}">
                <a16:creationId xmlns:a16="http://schemas.microsoft.com/office/drawing/2014/main" id="{86A6BAF1-0F36-649E-A285-E068D3D7FA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03400" y="1702200"/>
            <a:ext cx="4937100" cy="124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value</a:t>
            </a:r>
            <a:endParaRPr dirty="0"/>
          </a:p>
        </p:txBody>
      </p:sp>
      <p:sp>
        <p:nvSpPr>
          <p:cNvPr id="594" name="Google Shape;594;p42">
            <a:extLst>
              <a:ext uri="{FF2B5EF4-FFF2-40B4-BE49-F238E27FC236}">
                <a16:creationId xmlns:a16="http://schemas.microsoft.com/office/drawing/2014/main" id="{B544B76A-850F-681B-8559-600F9A7167A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103438" y="2762103"/>
            <a:ext cx="49371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 dirty="0">
                <a:solidFill>
                  <a:schemeClr val="bg1"/>
                </a:solidFill>
              </a:rPr>
              <a:t>Value represents the lightness or darkness of an image. This can be used to create the illusion of form.</a:t>
            </a:r>
          </a:p>
        </p:txBody>
      </p:sp>
      <p:pic>
        <p:nvPicPr>
          <p:cNvPr id="595" name="Google Shape;595;p42">
            <a:extLst>
              <a:ext uri="{FF2B5EF4-FFF2-40B4-BE49-F238E27FC236}">
                <a16:creationId xmlns:a16="http://schemas.microsoft.com/office/drawing/2014/main" id="{BA95E10F-1572-4659-D63C-2022C8EDB7D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84439" y="2209377"/>
            <a:ext cx="224545" cy="30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42">
            <a:extLst>
              <a:ext uri="{FF2B5EF4-FFF2-40B4-BE49-F238E27FC236}">
                <a16:creationId xmlns:a16="http://schemas.microsoft.com/office/drawing/2014/main" id="{0D18B20C-BAD8-4404-84C7-0D7A4722EF8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376077" y="2209377"/>
            <a:ext cx="224545" cy="30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Complete Guide to the Importance of Tonal Values in Art">
            <a:extLst>
              <a:ext uri="{FF2B5EF4-FFF2-40B4-BE49-F238E27FC236}">
                <a16:creationId xmlns:a16="http://schemas.microsoft.com/office/drawing/2014/main" id="{B52E7915-29CE-F503-ED15-05E478EEB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2668" y="3715767"/>
            <a:ext cx="7138664" cy="1427733"/>
          </a:xfrm>
          <a:custGeom>
            <a:avLst/>
            <a:gdLst/>
            <a:ahLst/>
            <a:cxnLst/>
            <a:rect l="l" t="t" r="r" b="b"/>
            <a:pathLst>
              <a:path w="10728325" h="3501162">
                <a:moveTo>
                  <a:pt x="0" y="0"/>
                </a:moveTo>
                <a:lnTo>
                  <a:pt x="10728325" y="0"/>
                </a:lnTo>
                <a:lnTo>
                  <a:pt x="10728325" y="3501162"/>
                </a:lnTo>
                <a:lnTo>
                  <a:pt x="0" y="350116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1BD15D-D113-F9AB-8BB4-9C72D95031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427" y="237922"/>
            <a:ext cx="2469284" cy="15891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92ED5E-85F8-5DA8-7466-A423E956AFDC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8190"/>
            <a:ext cx="9144000" cy="512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859408"/>
      </p:ext>
    </p:extLst>
  </p:cSld>
  <p:clrMapOvr>
    <a:masterClrMapping/>
  </p:clrMapOvr>
</p:sld>
</file>

<file path=ppt/theme/theme1.xml><?xml version="1.0" encoding="utf-8"?>
<a:theme xmlns:a="http://schemas.openxmlformats.org/drawingml/2006/main" name="Art Subject for Middle School - 8th Grade: Art's Elements - Texture by Slidesgo">
  <a:themeElements>
    <a:clrScheme name="Simple Light">
      <a:dk1>
        <a:srgbClr val="3853A2"/>
      </a:dk1>
      <a:lt1>
        <a:srgbClr val="000000"/>
      </a:lt1>
      <a:dk2>
        <a:srgbClr val="FFFFFF"/>
      </a:dk2>
      <a:lt2>
        <a:srgbClr val="FFD84F"/>
      </a:lt2>
      <a:accent1>
        <a:srgbClr val="F38055"/>
      </a:accent1>
      <a:accent2>
        <a:srgbClr val="DA9EC6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2011</TotalTime>
  <Words>285</Words>
  <Application>Microsoft Office PowerPoint</Application>
  <PresentationFormat>On-screen Show (16:9)</PresentationFormat>
  <Paragraphs>66</Paragraphs>
  <Slides>19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Poppins</vt:lpstr>
      <vt:lpstr>Chelsea Market</vt:lpstr>
      <vt:lpstr>Art Subject for Middle School - 8th Grade: Art's Elements - Texture by Slidesgo</vt:lpstr>
      <vt:lpstr>The Elements of Art</vt:lpstr>
      <vt:lpstr>The Elements of Art</vt:lpstr>
      <vt:lpstr>line</vt:lpstr>
      <vt:lpstr>Lines can be</vt:lpstr>
      <vt:lpstr>PowerPoint Presentation</vt:lpstr>
      <vt:lpstr>shape</vt:lpstr>
      <vt:lpstr>form</vt:lpstr>
      <vt:lpstr>PowerPoint Presentation</vt:lpstr>
      <vt:lpstr>value</vt:lpstr>
      <vt:lpstr>PowerPoint Presentation</vt:lpstr>
      <vt:lpstr>color</vt:lpstr>
      <vt:lpstr>Hue    saturation    luminosity</vt:lpstr>
      <vt:lpstr>Primary Colors (Kind of)</vt:lpstr>
      <vt:lpstr>Secondary Colors</vt:lpstr>
      <vt:lpstr>texture</vt:lpstr>
      <vt:lpstr>What is texture in art?</vt:lpstr>
      <vt:lpstr>space</vt:lpstr>
      <vt:lpstr>Positive vs Negative Space</vt:lpstr>
      <vt:lpstr>Elements of Art Sketchbook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Fairchild, Tyler</dc:creator>
  <cp:lastModifiedBy>Fairchild, Tyler</cp:lastModifiedBy>
  <cp:revision>12</cp:revision>
  <dcterms:modified xsi:type="dcterms:W3CDTF">2026-08-14T19:10:02Z</dcterms:modified>
</cp:coreProperties>
</file>