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5"/>
  </p:notesMasterIdLst>
  <p:sldIdLst>
    <p:sldId id="256" r:id="rId2"/>
    <p:sldId id="287" r:id="rId3"/>
    <p:sldId id="282" r:id="rId4"/>
    <p:sldId id="275" r:id="rId5"/>
    <p:sldId id="279" r:id="rId6"/>
    <p:sldId id="280" r:id="rId7"/>
    <p:sldId id="259" r:id="rId8"/>
    <p:sldId id="258" r:id="rId9"/>
    <p:sldId id="260" r:id="rId10"/>
    <p:sldId id="267" r:id="rId11"/>
    <p:sldId id="272" r:id="rId12"/>
    <p:sldId id="289" r:id="rId13"/>
    <p:sldId id="292" r:id="rId14"/>
    <p:sldId id="264" r:id="rId15"/>
    <p:sldId id="273" r:id="rId16"/>
    <p:sldId id="268" r:id="rId17"/>
    <p:sldId id="293" r:id="rId18"/>
    <p:sldId id="269" r:id="rId19"/>
    <p:sldId id="288" r:id="rId20"/>
    <p:sldId id="276" r:id="rId21"/>
    <p:sldId id="283" r:id="rId22"/>
    <p:sldId id="285" r:id="rId23"/>
    <p:sldId id="271" r:id="rId24"/>
    <p:sldId id="300" r:id="rId25"/>
    <p:sldId id="299" r:id="rId26"/>
    <p:sldId id="306" r:id="rId27"/>
    <p:sldId id="298" r:id="rId28"/>
    <p:sldId id="301" r:id="rId29"/>
    <p:sldId id="304" r:id="rId30"/>
    <p:sldId id="305" r:id="rId31"/>
    <p:sldId id="303" r:id="rId32"/>
    <p:sldId id="261" r:id="rId33"/>
    <p:sldId id="308" r:id="rId3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5"/>
    <a:srgbClr val="BEB9BD"/>
    <a:srgbClr val="4C6A68"/>
    <a:srgbClr val="E43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61E58-F30E-3924-317A-851B2CFBB6AD}" v="32" dt="2024-09-09T18:08:10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9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9FB883E-3A7C-4AA5-A531-7E7BC9E8478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C48322-A5C6-4312-88FB-3E6CA292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2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8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3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0E22DE3-3D1A-4D53-B9A6-6C7463B8C992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3/4/2025</a:t>
            </a:fld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6.wdp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microsoft.com/office/2007/relationships/hdphoto" Target="../media/hdphoto7.wdp"/><Relationship Id="rId2" Type="http://schemas.openxmlformats.org/officeDocument/2006/relationships/image" Target="../media/image39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9.wdp"/><Relationship Id="rId5" Type="http://schemas.openxmlformats.org/officeDocument/2006/relationships/image" Target="../media/image33.png"/><Relationship Id="rId15" Type="http://schemas.microsoft.com/office/2007/relationships/hdphoto" Target="../media/hdphoto5.wdp"/><Relationship Id="rId10" Type="http://schemas.openxmlformats.org/officeDocument/2006/relationships/image" Target="../media/image38.png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40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openxmlformats.org/officeDocument/2006/relationships/image" Target="../media/image44.jpeg"/><Relationship Id="rId10" Type="http://schemas.microsoft.com/office/2007/relationships/hdphoto" Target="../media/hdphoto12.wdp"/><Relationship Id="rId4" Type="http://schemas.openxmlformats.org/officeDocument/2006/relationships/image" Target="../media/image43.jpe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8.jpe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12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microsoft.com/office/2007/relationships/hdphoto" Target="../media/hdphoto11.wdp"/><Relationship Id="rId4" Type="http://schemas.openxmlformats.org/officeDocument/2006/relationships/image" Target="../media/image43.jpe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12" Type="http://schemas.microsoft.com/office/2007/relationships/hdphoto" Target="../media/hdphoto1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5" Type="http://schemas.openxmlformats.org/officeDocument/2006/relationships/image" Target="../media/image48.jpeg"/><Relationship Id="rId10" Type="http://schemas.microsoft.com/office/2007/relationships/hdphoto" Target="../media/hdphoto11.wdp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12" Type="http://schemas.microsoft.com/office/2007/relationships/hdphoto" Target="../media/hdphoto12.wdp"/><Relationship Id="rId17" Type="http://schemas.openxmlformats.org/officeDocument/2006/relationships/image" Target="../media/image48.jpeg"/><Relationship Id="rId2" Type="http://schemas.openxmlformats.org/officeDocument/2006/relationships/image" Target="../media/image42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microsoft.com/office/2007/relationships/hdphoto" Target="../media/hdphoto11.wdp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microsoft.com/office/2007/relationships/hdphoto" Target="../media/hdphoto15.wdp"/><Relationship Id="rId26" Type="http://schemas.openxmlformats.org/officeDocument/2006/relationships/image" Target="../media/image58.png"/><Relationship Id="rId3" Type="http://schemas.openxmlformats.org/officeDocument/2006/relationships/image" Target="../media/image20.png"/><Relationship Id="rId21" Type="http://schemas.openxmlformats.org/officeDocument/2006/relationships/image" Target="../media/image48.jpeg"/><Relationship Id="rId7" Type="http://schemas.openxmlformats.org/officeDocument/2006/relationships/image" Target="../media/image50.png"/><Relationship Id="rId12" Type="http://schemas.microsoft.com/office/2007/relationships/hdphoto" Target="../media/hdphoto11.wdp"/><Relationship Id="rId17" Type="http://schemas.openxmlformats.org/officeDocument/2006/relationships/image" Target="../media/image51.png"/><Relationship Id="rId25" Type="http://schemas.openxmlformats.org/officeDocument/2006/relationships/image" Target="../media/image57.png"/><Relationship Id="rId33" Type="http://schemas.microsoft.com/office/2007/relationships/hdphoto" Target="../media/hdphoto21.wdp"/><Relationship Id="rId2" Type="http://schemas.openxmlformats.org/officeDocument/2006/relationships/image" Target="../media/image42.png"/><Relationship Id="rId16" Type="http://schemas.microsoft.com/office/2007/relationships/hdphoto" Target="../media/hdphoto12.wdp"/><Relationship Id="rId20" Type="http://schemas.microsoft.com/office/2007/relationships/hdphoto" Target="../media/hdphoto16.wdp"/><Relationship Id="rId29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6.png"/><Relationship Id="rId24" Type="http://schemas.openxmlformats.org/officeDocument/2006/relationships/image" Target="../media/image56.png"/><Relationship Id="rId32" Type="http://schemas.openxmlformats.org/officeDocument/2006/relationships/image" Target="../media/image61.pn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23" Type="http://schemas.microsoft.com/office/2007/relationships/hdphoto" Target="../media/hdphoto13.wdp"/><Relationship Id="rId28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52.png"/><Relationship Id="rId31" Type="http://schemas.microsoft.com/office/2007/relationships/hdphoto" Target="../media/hdphoto20.wdp"/><Relationship Id="rId4" Type="http://schemas.openxmlformats.org/officeDocument/2006/relationships/image" Target="../media/image43.jpeg"/><Relationship Id="rId9" Type="http://schemas.openxmlformats.org/officeDocument/2006/relationships/image" Target="../media/image53.png"/><Relationship Id="rId14" Type="http://schemas.microsoft.com/office/2007/relationships/hdphoto" Target="../media/hdphoto17.wdp"/><Relationship Id="rId22" Type="http://schemas.openxmlformats.org/officeDocument/2006/relationships/image" Target="../media/image49.png"/><Relationship Id="rId27" Type="http://schemas.microsoft.com/office/2007/relationships/hdphoto" Target="../media/hdphoto18.wdp"/><Relationship Id="rId30" Type="http://schemas.openxmlformats.org/officeDocument/2006/relationships/image" Target="../media/image60.png"/><Relationship Id="rId8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2.png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Rectangle 1104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07" name="Picture 1106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1" name="Straight Connector 1110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Modern Pop Art and Collage Experience - Teens, Tweens and Adults ...">
            <a:extLst>
              <a:ext uri="{FF2B5EF4-FFF2-40B4-BE49-F238E27FC236}">
                <a16:creationId xmlns:a16="http://schemas.microsoft.com/office/drawing/2014/main" id="{C1D6FDF5-E2F2-DF6D-4FB4-86E10DE4F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1" r="-1" b="-1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3" name="Rectangle 1112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8721FD-D6B4-80DA-739F-4C947AD4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rgbClr val="FFFFFE"/>
                </a:solidFill>
              </a:rPr>
              <a:t>W</a:t>
            </a:r>
            <a:r>
              <a:rPr lang="en-US" sz="4000" u="sng">
                <a:solidFill>
                  <a:srgbClr val="FFFFFE"/>
                </a:solidFill>
              </a:rPr>
              <a:t>HERE</a:t>
            </a:r>
            <a:r>
              <a:rPr lang="en-US" sz="4000">
                <a:solidFill>
                  <a:srgbClr val="FFFFFE"/>
                </a:solidFill>
              </a:rPr>
              <a:t> </a:t>
            </a:r>
            <a:r>
              <a:rPr lang="en-US" sz="2000">
                <a:solidFill>
                  <a:srgbClr val="FFFFFE"/>
                </a:solidFill>
              </a:rPr>
              <a:t>DO</a:t>
            </a:r>
            <a:r>
              <a:rPr lang="en-US" sz="4000">
                <a:solidFill>
                  <a:srgbClr val="FFFFFE"/>
                </a:solidFill>
              </a:rPr>
              <a:t> </a:t>
            </a:r>
            <a:r>
              <a:rPr lang="en-US" sz="4000" u="sng">
                <a:solidFill>
                  <a:srgbClr val="FFFFFE"/>
                </a:solidFill>
              </a:rPr>
              <a:t>I BELONG</a:t>
            </a:r>
            <a:r>
              <a:rPr lang="en-US" sz="4000">
                <a:solidFill>
                  <a:srgbClr val="FFFFFE"/>
                </a:solidFill>
              </a:rPr>
              <a:t>?</a:t>
            </a:r>
          </a:p>
        </p:txBody>
      </p:sp>
      <p:cxnSp>
        <p:nvCxnSpPr>
          <p:cNvPr id="1115" name="Straight Connector 1114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CACF2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The Ultimate Guide to Atlanta Murals by Neighborhood - The Fearless ...">
            <a:extLst>
              <a:ext uri="{FF2B5EF4-FFF2-40B4-BE49-F238E27FC236}">
                <a16:creationId xmlns:a16="http://schemas.microsoft.com/office/drawing/2014/main" id="{71121DBA-0A72-E57E-26D5-51D79F094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Social commentary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BA93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group of posters on a wall&#10;&#10;Description automatically generated">
            <a:extLst>
              <a:ext uri="{FF2B5EF4-FFF2-40B4-BE49-F238E27FC236}">
                <a16:creationId xmlns:a16="http://schemas.microsoft.com/office/drawing/2014/main" id="{494E1C4D-E35E-44C3-A13E-DDE36E4BE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7500" b="7500"/>
          <a:stretch/>
        </p:blipFill>
        <p:spPr>
          <a:xfrm>
            <a:off x="20" y="10"/>
            <a:ext cx="12191992" cy="68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ollage of many different colored posters&#10;&#10;Description automatically generated">
            <a:extLst>
              <a:ext uri="{FF2B5EF4-FFF2-40B4-BE49-F238E27FC236}">
                <a16:creationId xmlns:a16="http://schemas.microsoft.com/office/drawing/2014/main" id="{F4A5A0BB-2938-592C-BB25-C12EDE5A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" t="7593" r="-99" b="7859"/>
          <a:stretch/>
        </p:blipFill>
        <p:spPr>
          <a:xfrm>
            <a:off x="1133" y="-910"/>
            <a:ext cx="12193010" cy="68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A825929-48A4-9BC4-6372-A6AD8C66D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35860"/>
            <a:ext cx="12189196" cy="6102722"/>
          </a:xfrm>
          <a:prstGeom prst="rect">
            <a:avLst/>
          </a:prstGeom>
        </p:spPr>
      </p:pic>
      <p:pic>
        <p:nvPicPr>
          <p:cNvPr id="4" name="Content Placeholder 3" descr="Capitalism PSA by ~kidswithscissors Traditional Art / Collage ...">
            <a:extLst>
              <a:ext uri="{FF2B5EF4-FFF2-40B4-BE49-F238E27FC236}">
                <a16:creationId xmlns:a16="http://schemas.microsoft.com/office/drawing/2014/main" id="{9B215326-41F7-7FB8-0DE9-4F19C77C3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-980"/>
          <a:stretch/>
        </p:blipFill>
        <p:spPr>
          <a:xfrm>
            <a:off x="774938" y="975258"/>
            <a:ext cx="5612008" cy="4218925"/>
          </a:xfrm>
          <a:prstGeom prst="rect">
            <a:avLst/>
          </a:prstGeom>
        </p:spPr>
      </p:pic>
      <p:pic>
        <p:nvPicPr>
          <p:cNvPr id="5" name="Picture 4" descr="A paper cut out of a plate with food and objects falling out&#10;&#10;Description automatically generated">
            <a:extLst>
              <a:ext uri="{FF2B5EF4-FFF2-40B4-BE49-F238E27FC236}">
                <a16:creationId xmlns:a16="http://schemas.microsoft.com/office/drawing/2014/main" id="{125A0457-E6DB-A8B6-6698-4F5D0215A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829" y="337365"/>
            <a:ext cx="40481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225" name="Picture 922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227" name="Straight Connector 9226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5 Street Art Hotspots Revealing Atlanta's Black History, Present And ...">
            <a:extLst>
              <a:ext uri="{FF2B5EF4-FFF2-40B4-BE49-F238E27FC236}">
                <a16:creationId xmlns:a16="http://schemas.microsoft.com/office/drawing/2014/main" id="{2374D1D2-C250-E2D4-766D-15B9BB4F0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94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Social Issue Collage by KHoDrawsStuff789 on DeviantArt">
            <a:extLst>
              <a:ext uri="{FF2B5EF4-FFF2-40B4-BE49-F238E27FC236}">
                <a16:creationId xmlns:a16="http://schemas.microsoft.com/office/drawing/2014/main" id="{CFBF4C68-2B47-6E3B-53E9-A18DC403B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9421" b="9891"/>
          <a:stretch/>
        </p:blipFill>
        <p:spPr>
          <a:xfrm>
            <a:off x="20" y="10"/>
            <a:ext cx="12192004" cy="68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rnesto Muniz: A Collage Artist Reimagining Religious Iconography">
            <a:extLst>
              <a:ext uri="{FF2B5EF4-FFF2-40B4-BE49-F238E27FC236}">
                <a16:creationId xmlns:a16="http://schemas.microsoft.com/office/drawing/2014/main" id="{3B554B35-9BAE-4B42-4F99-09D1EB7B7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192000" cy="67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religion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BA93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3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276388EC-99F8-CF1E-3213-69E7F71DB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32" r="1" b="10873"/>
          <a:stretch/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7" name="Picture 6" descr="American Independence Day Themed Doodle Collage Stock Vector (Royalty Free)  446357818 | Shutterstock">
            <a:extLst>
              <a:ext uri="{FF2B5EF4-FFF2-40B4-BE49-F238E27FC236}">
                <a16:creationId xmlns:a16="http://schemas.microsoft.com/office/drawing/2014/main" id="{12E73DD4-E95B-5D55-593A-E594365FC5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8" r="-216" b="8170"/>
          <a:stretch/>
        </p:blipFill>
        <p:spPr>
          <a:xfrm>
            <a:off x="6092187" y="10"/>
            <a:ext cx="6100696" cy="685188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DDCFE43D-D67B-409E-8B4A-797EB60E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82" y="4573888"/>
            <a:ext cx="9288768" cy="74434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Holidays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45DA1AA-7B0E-4497-9FC1-9357D36B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507200"/>
            <a:ext cx="9288885" cy="0"/>
          </a:xfrm>
          <a:prstGeom prst="line">
            <a:avLst/>
          </a:prstGeom>
          <a:ln w="31750">
            <a:solidFill>
              <a:srgbClr val="24EBA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0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1B3D024-E061-A884-1466-80C8AE72946C}"/>
              </a:ext>
            </a:extLst>
          </p:cNvPr>
          <p:cNvSpPr/>
          <p:nvPr/>
        </p:nvSpPr>
        <p:spPr>
          <a:xfrm>
            <a:off x="0" y="1912"/>
            <a:ext cx="12192000" cy="61236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BA93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tlanta Collage on Behance">
            <a:extLst>
              <a:ext uri="{FF2B5EF4-FFF2-40B4-BE49-F238E27FC236}">
                <a16:creationId xmlns:a16="http://schemas.microsoft.com/office/drawing/2014/main" id="{693399D0-D6D2-90B8-2659-60F69640D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62" r="89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6" b="-1"/>
          <a:stretch/>
        </p:blipFill>
        <p:spPr bwMode="auto">
          <a:xfrm>
            <a:off x="-363685" y="-575479"/>
            <a:ext cx="6270403" cy="629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FAAA3-9802-DDF0-7E10-7EC73AFB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1" y="5241371"/>
            <a:ext cx="7969563" cy="9545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solidFill>
                  <a:srgbClr val="FFFFFE"/>
                </a:solidFill>
              </a:rPr>
              <a:t>Activities/entertainment/pop culture</a:t>
            </a:r>
          </a:p>
        </p:txBody>
      </p:sp>
      <p:pic>
        <p:nvPicPr>
          <p:cNvPr id="12290" name="Picture 2" descr="Tourist Attractions in the USA | Pop art collage, Pop art painting, Pop ...">
            <a:extLst>
              <a:ext uri="{FF2B5EF4-FFF2-40B4-BE49-F238E27FC236}">
                <a16:creationId xmlns:a16="http://schemas.microsoft.com/office/drawing/2014/main" id="{1ACFF3A7-83B3-4239-954A-B6EBB05E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80" y="856518"/>
            <a:ext cx="3009900" cy="376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group of cans of soup&#10;&#10;Description automatically generated">
            <a:extLst>
              <a:ext uri="{FF2B5EF4-FFF2-40B4-BE49-F238E27FC236}">
                <a16:creationId xmlns:a16="http://schemas.microsoft.com/office/drawing/2014/main" id="{D86DFBF9-A5AB-8D62-71AB-5ACDDBF5B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857" t="24655" r="17857" b="7091"/>
          <a:stretch/>
        </p:blipFill>
        <p:spPr>
          <a:xfrm>
            <a:off x="5910943" y="1079098"/>
            <a:ext cx="1763492" cy="1872357"/>
          </a:xfrm>
          <a:prstGeom prst="rect">
            <a:avLst/>
          </a:prstGeom>
        </p:spPr>
      </p:pic>
      <p:pic>
        <p:nvPicPr>
          <p:cNvPr id="7" name="Picture 6" descr="A group of cans of soup&#10;&#10;Description automatically generated">
            <a:extLst>
              <a:ext uri="{FF2B5EF4-FFF2-40B4-BE49-F238E27FC236}">
                <a16:creationId xmlns:a16="http://schemas.microsoft.com/office/drawing/2014/main" id="{3B21BCC0-0B4F-3816-880B-45C6D24C5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857" t="24655" r="17857" b="7091"/>
          <a:stretch/>
        </p:blipFill>
        <p:spPr>
          <a:xfrm>
            <a:off x="5339443" y="359431"/>
            <a:ext cx="2906491" cy="3068274"/>
          </a:xfrm>
          <a:prstGeom prst="rect">
            <a:avLst/>
          </a:prstGeom>
          <a:effectLst>
            <a:reflection stA="52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90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Soup Cans by Andy Warhol">
            <a:extLst>
              <a:ext uri="{FF2B5EF4-FFF2-40B4-BE49-F238E27FC236}">
                <a16:creationId xmlns:a16="http://schemas.microsoft.com/office/drawing/2014/main" id="{B4845A74-8A9B-D9BC-0BDC-C9EC466EA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4" b="230"/>
          <a:stretch/>
        </p:blipFill>
        <p:spPr>
          <a:xfrm>
            <a:off x="1019755" y="44834"/>
            <a:ext cx="10141316" cy="60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ollage of different images of different people&#10;&#10;Description automatically generated">
            <a:extLst>
              <a:ext uri="{FF2B5EF4-FFF2-40B4-BE49-F238E27FC236}">
                <a16:creationId xmlns:a16="http://schemas.microsoft.com/office/drawing/2014/main" id="{D83FC619-63FA-D316-3189-952011F1B9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97" r="1" b="9092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2FDFA-FA4D-6513-82EF-2A91A46C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400">
                <a:solidFill>
                  <a:srgbClr val="FFFFFE"/>
                </a:solidFill>
              </a:rPr>
              <a:t>What is a collage?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CCD14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1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1FB2024F-158F-1BC5-88A8-43CD8F655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6645" t="-102" r="16645" b="102"/>
          <a:stretch/>
        </p:blipFill>
        <p:spPr>
          <a:xfrm>
            <a:off x="20" y="10"/>
            <a:ext cx="1219995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heerleader with her arms up&#10;&#10;Description automatically generated">
            <a:extLst>
              <a:ext uri="{FF2B5EF4-FFF2-40B4-BE49-F238E27FC236}">
                <a16:creationId xmlns:a16="http://schemas.microsoft.com/office/drawing/2014/main" id="{C37217E5-7542-71F6-461E-D91CF215D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253" y="1969476"/>
            <a:ext cx="1809712" cy="2965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58239E-84B1-359B-88F8-BA9E628D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79" y="570057"/>
            <a:ext cx="3788629" cy="1049235"/>
          </a:xfrm>
        </p:spPr>
        <p:txBody>
          <a:bodyPr/>
          <a:lstStyle/>
          <a:p>
            <a:pPr algn="ctr"/>
            <a:r>
              <a:rPr lang="en-US"/>
              <a:t>IN YOUR SKETCHBOOK...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E83B-543E-8FD7-A513-0349CC4D0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87" y="1980563"/>
            <a:ext cx="2405306" cy="472952"/>
          </a:xfrm>
        </p:spPr>
        <p:txBody>
          <a:bodyPr/>
          <a:lstStyle/>
          <a:p>
            <a:r>
              <a:rPr lang="en-US"/>
              <a:t>Symbols/Logos - </a:t>
            </a:r>
          </a:p>
        </p:txBody>
      </p:sp>
      <p:pic>
        <p:nvPicPr>
          <p:cNvPr id="4" name="Picture 3" descr="Cafe Starbucks Coffee Latte Logo PNG - Free Download">
            <a:extLst>
              <a:ext uri="{FF2B5EF4-FFF2-40B4-BE49-F238E27FC236}">
                <a16:creationId xmlns:a16="http://schemas.microsoft.com/office/drawing/2014/main" id="{6F7B21FD-1EE7-EDCB-D477-426387E6D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7554" y="2095648"/>
            <a:ext cx="2391507" cy="1644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EE419F-366C-C4AC-A60B-FBA3745F568F}"/>
              </a:ext>
            </a:extLst>
          </p:cNvPr>
          <p:cNvSpPr txBox="1"/>
          <p:nvPr/>
        </p:nvSpPr>
        <p:spPr>
          <a:xfrm>
            <a:off x="4478216" y="574431"/>
            <a:ext cx="71627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Arial"/>
              </a:rPr>
              <a:t>In your sketchbook you will give examples of YOUR personal cultural identity. For example...</a:t>
            </a:r>
            <a:endParaRPr lang="en-US" sz="2800"/>
          </a:p>
        </p:txBody>
      </p:sp>
      <p:pic>
        <p:nvPicPr>
          <p:cNvPr id="7" name="Picture 6" descr="Hollywood Sign - Griffith Observatory - Southern California's gateway to  the cosmos!">
            <a:extLst>
              <a:ext uri="{FF2B5EF4-FFF2-40B4-BE49-F238E27FC236}">
                <a16:creationId xmlns:a16="http://schemas.microsoft.com/office/drawing/2014/main" id="{8873B89B-475D-60E4-4CEF-6D8DCE35D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24" y="3259015"/>
            <a:ext cx="7303476" cy="361070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7F9D55-85F4-9DCD-6837-C3349EE1FE5B}"/>
              </a:ext>
            </a:extLst>
          </p:cNvPr>
          <p:cNvSpPr txBox="1">
            <a:spLocks/>
          </p:cNvSpPr>
          <p:nvPr/>
        </p:nvSpPr>
        <p:spPr>
          <a:xfrm>
            <a:off x="4898164" y="4499235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Cultural landscapes</a:t>
            </a:r>
          </a:p>
        </p:txBody>
      </p:sp>
      <p:pic>
        <p:nvPicPr>
          <p:cNvPr id="11" name="Picture 10" descr="Palm trees on a beach&#10;&#10;Description automatically generated">
            <a:extLst>
              <a:ext uri="{FF2B5EF4-FFF2-40B4-BE49-F238E27FC236}">
                <a16:creationId xmlns:a16="http://schemas.microsoft.com/office/drawing/2014/main" id="{6D6591F9-0962-B4D2-97BD-B4FAB94947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0" y="3727938"/>
            <a:ext cx="4887162" cy="3130062"/>
          </a:xfrm>
          <a:prstGeom prst="rect">
            <a:avLst/>
          </a:prstGeom>
        </p:spPr>
      </p:pic>
      <p:pic>
        <p:nvPicPr>
          <p:cNvPr id="12" name="Picture 11" descr="Christ the Redeemer | History, Height, &amp; Facts | Britannica">
            <a:extLst>
              <a:ext uri="{FF2B5EF4-FFF2-40B4-BE49-F238E27FC236}">
                <a16:creationId xmlns:a16="http://schemas.microsoft.com/office/drawing/2014/main" id="{0446B3A1-B998-8775-5DFF-CAA505A4E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815" y="1846956"/>
            <a:ext cx="9284676" cy="617691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ED7270-DE20-D711-39DF-DE1E2D2C787A}"/>
              </a:ext>
            </a:extLst>
          </p:cNvPr>
          <p:cNvSpPr txBox="1">
            <a:spLocks/>
          </p:cNvSpPr>
          <p:nvPr/>
        </p:nvSpPr>
        <p:spPr>
          <a:xfrm>
            <a:off x="8719887" y="3387332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Religions - </a:t>
            </a:r>
          </a:p>
        </p:txBody>
      </p:sp>
      <p:pic>
        <p:nvPicPr>
          <p:cNvPr id="16" name="Picture 15" descr="Pin page">
            <a:extLst>
              <a:ext uri="{FF2B5EF4-FFF2-40B4-BE49-F238E27FC236}">
                <a16:creationId xmlns:a16="http://schemas.microsoft.com/office/drawing/2014/main" id="{B36FDBE7-9EEC-AACE-3997-F51FE9667F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-910" r="49992" b="50126"/>
          <a:stretch/>
        </p:blipFill>
        <p:spPr>
          <a:xfrm>
            <a:off x="3048000" y="4400507"/>
            <a:ext cx="2415174" cy="245989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4303B71-C95E-D84A-2A1C-57BB30053FC6}"/>
              </a:ext>
            </a:extLst>
          </p:cNvPr>
          <p:cNvSpPr txBox="1">
            <a:spLocks/>
          </p:cNvSpPr>
          <p:nvPr/>
        </p:nvSpPr>
        <p:spPr>
          <a:xfrm>
            <a:off x="5413978" y="6107085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- Holidays</a:t>
            </a:r>
          </a:p>
        </p:txBody>
      </p:sp>
      <p:pic>
        <p:nvPicPr>
          <p:cNvPr id="18" name="Picture 17" descr="Taylor Swift Gives Us a New Era of Beauty at the VMAs | Vogue">
            <a:extLst>
              <a:ext uri="{FF2B5EF4-FFF2-40B4-BE49-F238E27FC236}">
                <a16:creationId xmlns:a16="http://schemas.microsoft.com/office/drawing/2014/main" id="{FCF41634-B552-5ABF-349F-515D644B4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9970" y="2509274"/>
            <a:ext cx="2919046" cy="434818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3EBCDD9-15FD-7D9F-B50A-E423D19FAAC2}"/>
              </a:ext>
            </a:extLst>
          </p:cNvPr>
          <p:cNvSpPr txBox="1">
            <a:spLocks/>
          </p:cNvSpPr>
          <p:nvPr/>
        </p:nvSpPr>
        <p:spPr>
          <a:xfrm>
            <a:off x="1838439" y="3621791"/>
            <a:ext cx="2405306" cy="47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Pop culture -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B37CF7-3115-2E4D-AC18-37A2AD2B933C}"/>
              </a:ext>
            </a:extLst>
          </p:cNvPr>
          <p:cNvSpPr txBox="1">
            <a:spLocks/>
          </p:cNvSpPr>
          <p:nvPr/>
        </p:nvSpPr>
        <p:spPr>
          <a:xfrm>
            <a:off x="5097455" y="2812902"/>
            <a:ext cx="2405306" cy="941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Hobbies/Cultural Practices</a:t>
            </a:r>
          </a:p>
        </p:txBody>
      </p:sp>
      <p:pic>
        <p:nvPicPr>
          <p:cNvPr id="26" name="Picture 25" descr="Pin page">
            <a:extLst>
              <a:ext uri="{FF2B5EF4-FFF2-40B4-BE49-F238E27FC236}">
                <a16:creationId xmlns:a16="http://schemas.microsoft.com/office/drawing/2014/main" id="{7D865397-FC64-798C-8309-64B28C846E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78155" t="98291" r="134172" b="-12368"/>
          <a:stretch/>
        </p:blipFill>
        <p:spPr>
          <a:xfrm>
            <a:off x="3212123" y="6181711"/>
            <a:ext cx="2124180" cy="6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 descr="pop culture graphic collage">
            <a:extLst>
              <a:ext uri="{FF2B5EF4-FFF2-40B4-BE49-F238E27FC236}">
                <a16:creationId xmlns:a16="http://schemas.microsoft.com/office/drawing/2014/main" id="{9F1BF38D-16DC-BA22-E63E-19A4DD9FC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59" y="-244"/>
            <a:ext cx="12193519" cy="6861053"/>
          </a:xfrm>
        </p:spPr>
      </p:pic>
      <p:pic>
        <p:nvPicPr>
          <p:cNvPr id="22" name="Picture 21" descr="A cheerleader with her arms up&#10;&#10;Description automatically generated">
            <a:extLst>
              <a:ext uri="{FF2B5EF4-FFF2-40B4-BE49-F238E27FC236}">
                <a16:creationId xmlns:a16="http://schemas.microsoft.com/office/drawing/2014/main" id="{C37217E5-7542-71F6-461E-D91CF215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253" y="1969476"/>
            <a:ext cx="1809712" cy="2965939"/>
          </a:xfrm>
          <a:prstGeom prst="rect">
            <a:avLst/>
          </a:prstGeom>
        </p:spPr>
      </p:pic>
      <p:pic>
        <p:nvPicPr>
          <p:cNvPr id="4" name="Picture 3" descr="Cafe Starbucks Coffee Latte Logo PNG - Free Download">
            <a:extLst>
              <a:ext uri="{FF2B5EF4-FFF2-40B4-BE49-F238E27FC236}">
                <a16:creationId xmlns:a16="http://schemas.microsoft.com/office/drawing/2014/main" id="{6F7B21FD-1EE7-EDCB-D477-426387E6D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0122" y="2002972"/>
            <a:ext cx="2391507" cy="1644580"/>
          </a:xfrm>
          <a:prstGeom prst="rect">
            <a:avLst/>
          </a:prstGeom>
        </p:spPr>
      </p:pic>
      <p:pic>
        <p:nvPicPr>
          <p:cNvPr id="11" name="Picture 10" descr="Palm trees on a beach&#10;&#10;Description automatically generated">
            <a:extLst>
              <a:ext uri="{FF2B5EF4-FFF2-40B4-BE49-F238E27FC236}">
                <a16:creationId xmlns:a16="http://schemas.microsoft.com/office/drawing/2014/main" id="{6D6591F9-0962-B4D2-97BD-B4FAB9494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0" y="3727938"/>
            <a:ext cx="4887162" cy="3130062"/>
          </a:xfrm>
          <a:prstGeom prst="rect">
            <a:avLst/>
          </a:prstGeom>
        </p:spPr>
      </p:pic>
      <p:pic>
        <p:nvPicPr>
          <p:cNvPr id="16" name="Picture 15" descr="Pin page">
            <a:extLst>
              <a:ext uri="{FF2B5EF4-FFF2-40B4-BE49-F238E27FC236}">
                <a16:creationId xmlns:a16="http://schemas.microsoft.com/office/drawing/2014/main" id="{B36FDBE7-9EEC-AACE-3997-F51FE9667F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87" t="35835" r="49878" b="50187"/>
          <a:stretch/>
        </p:blipFill>
        <p:spPr>
          <a:xfrm>
            <a:off x="3216031" y="6182415"/>
            <a:ext cx="2252226" cy="677073"/>
          </a:xfrm>
          <a:prstGeom prst="rect">
            <a:avLst/>
          </a:prstGeom>
        </p:spPr>
      </p:pic>
      <p:pic>
        <p:nvPicPr>
          <p:cNvPr id="18" name="Picture 17" descr="Taylor Swift Gives Us a New Era of Beauty at the VMAs | Vogue">
            <a:extLst>
              <a:ext uri="{FF2B5EF4-FFF2-40B4-BE49-F238E27FC236}">
                <a16:creationId xmlns:a16="http://schemas.microsoft.com/office/drawing/2014/main" id="{FCF41634-B552-5ABF-349F-515D644B4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9970" y="2509274"/>
            <a:ext cx="2919046" cy="4348189"/>
          </a:xfrm>
          <a:prstGeom prst="rect">
            <a:avLst/>
          </a:prstGeom>
        </p:spPr>
      </p:pic>
      <p:pic>
        <p:nvPicPr>
          <p:cNvPr id="24" name="Picture 23" descr="Palm trees on a beach&#10;&#10;Description automatically generated">
            <a:extLst>
              <a:ext uri="{FF2B5EF4-FFF2-40B4-BE49-F238E27FC236}">
                <a16:creationId xmlns:a16="http://schemas.microsoft.com/office/drawing/2014/main" id="{15BECD44-2B80-2F18-D271-31F2958A7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746" r="-240" b="-373"/>
          <a:stretch/>
        </p:blipFill>
        <p:spPr>
          <a:xfrm flipH="1">
            <a:off x="4854034" y="4243753"/>
            <a:ext cx="4160356" cy="2614295"/>
          </a:xfrm>
          <a:prstGeom prst="rect">
            <a:avLst/>
          </a:prstGeom>
        </p:spPr>
      </p:pic>
      <p:pic>
        <p:nvPicPr>
          <p:cNvPr id="26" name="Picture 25" descr="Pin page">
            <a:extLst>
              <a:ext uri="{FF2B5EF4-FFF2-40B4-BE49-F238E27FC236}">
                <a16:creationId xmlns:a16="http://schemas.microsoft.com/office/drawing/2014/main" id="{699ED62A-9B8C-9107-53C8-C910223E36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78155" t="98291" r="134172" b="-12368"/>
          <a:stretch/>
        </p:blipFill>
        <p:spPr>
          <a:xfrm>
            <a:off x="3212123" y="6181711"/>
            <a:ext cx="2124180" cy="681899"/>
          </a:xfrm>
          <a:prstGeom prst="rect">
            <a:avLst/>
          </a:prstGeom>
        </p:spPr>
      </p:pic>
      <p:pic>
        <p:nvPicPr>
          <p:cNvPr id="7" name="Picture 6" descr="Hollywood Sign - Griffith Observatory - Southern California's gateway to  the cosmos!">
            <a:extLst>
              <a:ext uri="{FF2B5EF4-FFF2-40B4-BE49-F238E27FC236}">
                <a16:creationId xmlns:a16="http://schemas.microsoft.com/office/drawing/2014/main" id="{8873B89B-475D-60E4-4CEF-6D8DCE35D0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524" y="3259015"/>
            <a:ext cx="7303476" cy="3610707"/>
          </a:xfrm>
          <a:prstGeom prst="rect">
            <a:avLst/>
          </a:prstGeom>
        </p:spPr>
      </p:pic>
      <p:pic>
        <p:nvPicPr>
          <p:cNvPr id="3" name="Picture 2" descr="Christ the Redeemer | History, Height, &amp; Facts | Britannica">
            <a:extLst>
              <a:ext uri="{FF2B5EF4-FFF2-40B4-BE49-F238E27FC236}">
                <a16:creationId xmlns:a16="http://schemas.microsoft.com/office/drawing/2014/main" id="{128786D2-DB4D-6EF9-15B8-2D5B2E94B4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505" t="6641" r="505" b="-6452"/>
          <a:stretch/>
        </p:blipFill>
        <p:spPr>
          <a:xfrm>
            <a:off x="6611815" y="1846956"/>
            <a:ext cx="9284686" cy="6165207"/>
          </a:xfrm>
          <a:prstGeom prst="rect">
            <a:avLst/>
          </a:prstGeom>
        </p:spPr>
      </p:pic>
      <p:pic>
        <p:nvPicPr>
          <p:cNvPr id="10" name="Picture 9" descr="A building with a roof overhang&#10;&#10;Description automatically generated">
            <a:extLst>
              <a:ext uri="{FF2B5EF4-FFF2-40B4-BE49-F238E27FC236}">
                <a16:creationId xmlns:a16="http://schemas.microsoft.com/office/drawing/2014/main" id="{45920C51-8D0E-E6D6-4724-D731ABD20C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647" b="1053"/>
          <a:stretch/>
        </p:blipFill>
        <p:spPr>
          <a:xfrm>
            <a:off x="4851088" y="4668215"/>
            <a:ext cx="3666429" cy="2191695"/>
          </a:xfrm>
          <a:prstGeom prst="rect">
            <a:avLst/>
          </a:prstGeom>
        </p:spPr>
      </p:pic>
      <p:pic>
        <p:nvPicPr>
          <p:cNvPr id="9" name="Picture 8" descr="Pin page">
            <a:extLst>
              <a:ext uri="{FF2B5EF4-FFF2-40B4-BE49-F238E27FC236}">
                <a16:creationId xmlns:a16="http://schemas.microsoft.com/office/drawing/2014/main" id="{496C9335-C1BC-85C4-48C5-5E43EE9E28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-910" r="49992" b="50126"/>
          <a:stretch/>
        </p:blipFill>
        <p:spPr>
          <a:xfrm>
            <a:off x="3048000" y="4400507"/>
            <a:ext cx="2415174" cy="245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8086B4-1F6B-952F-2157-F2420C98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" y="35860"/>
            <a:ext cx="12189196" cy="6102722"/>
          </a:xfrm>
          <a:prstGeom prst="rect">
            <a:avLst/>
          </a:prstGeom>
        </p:spPr>
      </p:pic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0" y="5847"/>
            <a:ext cx="4636202" cy="286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tlanta Georgia City Silk Screen Collage Print Poster ATL MLK - Etsy">
            <a:extLst>
              <a:ext uri="{FF2B5EF4-FFF2-40B4-BE49-F238E27FC236}">
                <a16:creationId xmlns:a16="http://schemas.microsoft.com/office/drawing/2014/main" id="{39739833-A127-0D49-BCAD-34D303A8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b="6789"/>
          <a:stretch/>
        </p:blipFill>
        <p:spPr bwMode="auto">
          <a:xfrm>
            <a:off x="7552600" y="2611143"/>
            <a:ext cx="4639401" cy="42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48CEF-0E95-DC30-9396-A78E8E21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E4300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8C3B997-CA4C-BF53-FF00-9BCD33ADEB41}"/>
              </a:ext>
            </a:extLst>
          </p:cNvPr>
          <p:cNvSpPr txBox="1">
            <a:spLocks/>
          </p:cNvSpPr>
          <p:nvPr/>
        </p:nvSpPr>
        <p:spPr>
          <a:xfrm rot="16200000">
            <a:off x="-1672091" y="2847233"/>
            <a:ext cx="464820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FFFE"/>
                </a:solidFill>
              </a:rPr>
              <a:t>Sketchbook 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8E54DD-9863-AF15-0872-561A91D4EFDC}"/>
              </a:ext>
            </a:extLst>
          </p:cNvPr>
          <p:cNvSpPr txBox="1">
            <a:spLocks/>
          </p:cNvSpPr>
          <p:nvPr/>
        </p:nvSpPr>
        <p:spPr>
          <a:xfrm>
            <a:off x="1183822" y="936687"/>
            <a:ext cx="4365102" cy="7704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</a:rPr>
              <a:t>Culture + collage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7B16F7-D7A0-2CCF-8C40-394FD343F30D}"/>
              </a:ext>
            </a:extLst>
          </p:cNvPr>
          <p:cNvSpPr txBox="1">
            <a:spLocks/>
          </p:cNvSpPr>
          <p:nvPr/>
        </p:nvSpPr>
        <p:spPr>
          <a:xfrm>
            <a:off x="1052169" y="869785"/>
            <a:ext cx="4664373" cy="53993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2800" dirty="0">
              <a:solidFill>
                <a:srgbClr val="FFFFFE"/>
              </a:solidFill>
            </a:endParaRPr>
          </a:p>
          <a:p>
            <a:r>
              <a:rPr lang="en-US" b="1" dirty="0">
                <a:solidFill>
                  <a:srgbClr val="FFFFFE"/>
                </a:solidFill>
              </a:rPr>
              <a:t>Culture</a:t>
            </a:r>
            <a:r>
              <a:rPr lang="en-US" dirty="0">
                <a:solidFill>
                  <a:srgbClr val="FFFFFE"/>
                </a:solidFill>
              </a:rPr>
              <a:t>: A community’s shared activities, beliefs, values, and social institutions.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FFFFFE"/>
                </a:solidFill>
              </a:rPr>
              <a:t>Identity</a:t>
            </a:r>
            <a:r>
              <a:rPr lang="en-US" dirty="0">
                <a:solidFill>
                  <a:srgbClr val="FFFFFE"/>
                </a:solidFill>
              </a:rPr>
              <a:t>: Characteristics unique to us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FFFFFE"/>
                </a:solidFill>
              </a:rPr>
              <a:t>Perspective</a:t>
            </a:r>
            <a:r>
              <a:rPr lang="en-US" dirty="0">
                <a:solidFill>
                  <a:srgbClr val="FFFFFE"/>
                </a:solidFill>
              </a:rPr>
              <a:t>: Viewpoint of the world around us.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FFFFFE"/>
                </a:solidFill>
              </a:rPr>
              <a:t>Collage</a:t>
            </a:r>
            <a:r>
              <a:rPr lang="en-US" dirty="0">
                <a:solidFill>
                  <a:srgbClr val="FFFFFE"/>
                </a:solidFill>
              </a:rPr>
              <a:t>: </a:t>
            </a:r>
            <a:r>
              <a:rPr lang="en-US" dirty="0">
                <a:solidFill>
                  <a:srgbClr val="FFFFFE"/>
                </a:solidFill>
                <a:latin typeface="Gill Sans MT"/>
                <a:ea typeface="Roboto"/>
                <a:cs typeface="Roboto"/>
              </a:rPr>
              <a:t>An </a:t>
            </a:r>
            <a:r>
              <a:rPr lang="en-US" dirty="0">
                <a:solidFill>
                  <a:srgbClr val="FFFFFE"/>
                </a:solidFill>
                <a:ea typeface="Roboto"/>
                <a:cs typeface="Roboto"/>
              </a:rPr>
              <a:t>artwork</a:t>
            </a:r>
            <a:r>
              <a:rPr lang="en-US" dirty="0">
                <a:solidFill>
                  <a:srgbClr val="FFFFFE"/>
                </a:solidFill>
                <a:latin typeface="Gill Sans MT"/>
                <a:ea typeface="Roboto"/>
                <a:cs typeface="Roboto"/>
              </a:rPr>
              <a:t> made by cutting and glueing a variety of photographs or pieces of paper to a backing.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417" y="1876"/>
            <a:ext cx="4643710" cy="6851552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100">
                <a:solidFill>
                  <a:srgbClr val="FFFFFE"/>
                </a:solidFill>
              </a:rPr>
            </a:br>
            <a:r>
              <a:rPr lang="en-US" sz="2100">
                <a:solidFill>
                  <a:srgbClr val="FFFFFE"/>
                </a:solidFill>
              </a:rPr>
              <a:t>Directions: In your sketchbook, give examples PERSONAL to you how you could show your culture through:</a:t>
            </a:r>
            <a:endParaRPr lang="en-US"/>
          </a:p>
          <a:p>
            <a:pPr marL="0" indent="0">
              <a:buNone/>
            </a:pPr>
            <a:endParaRPr lang="en-US" sz="2100">
              <a:solidFill>
                <a:srgbClr val="FFFFFE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Symbols/Logos</a:t>
            </a: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Cultural Landscapes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Cultural Practices/Rituals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Religions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Political and Social Commentary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Activities/Entertainment or Pop Culture</a:t>
            </a:r>
            <a:endParaRPr lang="en-US" sz="2100">
              <a:solidFill>
                <a:srgbClr val="000000"/>
              </a:solidFill>
            </a:endParaRP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Holidays</a:t>
            </a:r>
          </a:p>
          <a:p>
            <a:pPr>
              <a:buClr>
                <a:srgbClr val="B71E42"/>
              </a:buClr>
              <a:buFont typeface="Arial"/>
              <a:buChar char="•"/>
            </a:pPr>
            <a:r>
              <a:rPr lang="en-US" sz="2100">
                <a:solidFill>
                  <a:srgbClr val="FFFFFE"/>
                </a:solidFill>
              </a:rPr>
              <a:t>Language/Memes</a:t>
            </a:r>
          </a:p>
        </p:txBody>
      </p:sp>
    </p:spTree>
    <p:extLst>
      <p:ext uri="{BB962C8B-B14F-4D97-AF65-F5344CB8AC3E}">
        <p14:creationId xmlns:p14="http://schemas.microsoft.com/office/powerpoint/2010/main" val="378890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96734"/>
            <a:ext cx="5027657" cy="35971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CB2FF18-66D4-78EB-C3FF-43F3F93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33" y="4670124"/>
            <a:ext cx="10634905" cy="1354035"/>
          </a:xfrm>
        </p:spPr>
        <p:txBody>
          <a:bodyPr vert="horz" lIns="91440" tIns="45720" rIns="91440" bIns="0" rtlCol="0">
            <a:normAutofit/>
          </a:bodyPr>
          <a:lstStyle/>
          <a:p>
            <a:r>
              <a:rPr lang="en-US" sz="4000"/>
              <a:t>Making a collage – </a:t>
            </a:r>
          </a:p>
        </p:txBody>
      </p:sp>
    </p:spTree>
    <p:extLst>
      <p:ext uri="{BB962C8B-B14F-4D97-AF65-F5344CB8AC3E}">
        <p14:creationId xmlns:p14="http://schemas.microsoft.com/office/powerpoint/2010/main" val="27481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3BA64-E8DF-9710-58DE-1A1B2E9F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C2B2BB-2C11-525D-CC8B-96EB935C6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C9278-B773-93BA-6B41-F2AB59F82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8" name="Picture 7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A9600048-A2B0-C013-B0A4-37DC07A07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11" name="Picture 10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812E048E-2198-BAEF-9120-1A3177A5F3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6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18" name="Picture 17" descr="‘Housing First’ Caused the Homelessness Catastrophe | Economics">
            <a:extLst>
              <a:ext uri="{FF2B5EF4-FFF2-40B4-BE49-F238E27FC236}">
                <a16:creationId xmlns:a16="http://schemas.microsoft.com/office/drawing/2014/main" id="{B55FB323-2599-600E-9BE4-6D36CD785B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  <p:pic>
        <p:nvPicPr>
          <p:cNvPr id="24" name="Picture 23" descr="Helping or Hurting? Best Ways to Serve the Poor - Christian Debt Relief ...">
            <a:extLst>
              <a:ext uri="{FF2B5EF4-FFF2-40B4-BE49-F238E27FC236}">
                <a16:creationId xmlns:a16="http://schemas.microsoft.com/office/drawing/2014/main" id="{0D0B9410-0FC0-F2CF-0415-485C23C854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149" y="1472971"/>
            <a:ext cx="1612491" cy="10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" name="Picture 2" descr="‘Housing First’ Caused the Homelessness Catastrophe | Economics">
            <a:extLst>
              <a:ext uri="{FF2B5EF4-FFF2-40B4-BE49-F238E27FC236}">
                <a16:creationId xmlns:a16="http://schemas.microsoft.com/office/drawing/2014/main" id="{2917C889-0343-0E37-0C75-40DC411290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29" name="Picture 28" descr="Pile of organic food waste trash in a plastic bag container being ...">
            <a:extLst>
              <a:ext uri="{FF2B5EF4-FFF2-40B4-BE49-F238E27FC236}">
                <a16:creationId xmlns:a16="http://schemas.microsoft.com/office/drawing/2014/main" id="{4CDE8879-FD6F-2922-BA05-4B40665A91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008" y="1665453"/>
            <a:ext cx="8110881" cy="5164191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" name="Picture 2" descr="‘Housing First’ Caused the Homelessness Catastrophe | Economics">
            <a:extLst>
              <a:ext uri="{FF2B5EF4-FFF2-40B4-BE49-F238E27FC236}">
                <a16:creationId xmlns:a16="http://schemas.microsoft.com/office/drawing/2014/main" id="{2917C889-0343-0E37-0C75-40DC411290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7021" r="28755" b="18664"/>
          <a:stretch/>
        </p:blipFill>
        <p:spPr bwMode="auto">
          <a:xfrm>
            <a:off x="2" y="10"/>
            <a:ext cx="7562814" cy="68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6" name="Rectangle 6165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0E68-4EBD-DCE7-B880-AC1E6EA2CFAD}"/>
              </a:ext>
            </a:extLst>
          </p:cNvPr>
          <p:cNvSpPr txBox="1">
            <a:spLocks/>
          </p:cNvSpPr>
          <p:nvPr/>
        </p:nvSpPr>
        <p:spPr>
          <a:xfrm>
            <a:off x="1304017" y="804520"/>
            <a:ext cx="424093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rgbClr val="FFFFFE"/>
                </a:solidFill>
              </a:rPr>
              <a:t>What is a collage?</a:t>
            </a:r>
          </a:p>
        </p:txBody>
      </p:sp>
      <p:cxnSp>
        <p:nvCxnSpPr>
          <p:cNvPr id="6168" name="Straight Connector 6167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C1695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4240939" cy="40212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Clr>
                <a:srgbClr val="C16953"/>
              </a:buClr>
            </a:pPr>
            <a:r>
              <a:rPr lang="en-US">
                <a:solidFill>
                  <a:srgbClr val="FFFFFE"/>
                </a:solidFill>
              </a:rPr>
              <a:t>A collage is like making a picture using different things like magazine clippings, fabric, or photos. </a:t>
            </a:r>
            <a:endParaRPr lang="en-US"/>
          </a:p>
          <a:p>
            <a:pPr marL="0">
              <a:buClr>
                <a:srgbClr val="C16953"/>
              </a:buClr>
            </a:pPr>
            <a:r>
              <a:rPr lang="en-US">
                <a:solidFill>
                  <a:srgbClr val="FFFFFE"/>
                </a:solidFill>
              </a:rPr>
              <a:t>You cut or tear these materials and stick them onto a surface, like paper or a canvas. </a:t>
            </a:r>
            <a:endParaRPr lang="en-US">
              <a:solidFill>
                <a:srgbClr val="000000"/>
              </a:solidFill>
            </a:endParaRPr>
          </a:p>
          <a:p>
            <a:pPr marL="0">
              <a:buClr>
                <a:srgbClr val="C16953"/>
              </a:buClr>
            </a:pPr>
            <a:r>
              <a:rPr lang="en-US">
                <a:solidFill>
                  <a:srgbClr val="FFFFFE"/>
                </a:solidFill>
              </a:rPr>
              <a:t>When you put everything together, it forms a new and unique image or design.</a:t>
            </a:r>
            <a:endParaRPr lang="en-US"/>
          </a:p>
        </p:txBody>
      </p:sp>
      <p:pic>
        <p:nvPicPr>
          <p:cNvPr id="5" name="Picture 4" descr="A Modern Pop Art and Collage Experience - Teens, Tweens and Adults ...">
            <a:extLst>
              <a:ext uri="{FF2B5EF4-FFF2-40B4-BE49-F238E27FC236}">
                <a16:creationId xmlns:a16="http://schemas.microsoft.com/office/drawing/2014/main" id="{1FEDDA60-2B9F-1D32-21CC-3EBF6779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17505" r="123" b="-98"/>
          <a:stretch/>
        </p:blipFill>
        <p:spPr bwMode="auto">
          <a:xfrm>
            <a:off x="7555679" y="1"/>
            <a:ext cx="4624708" cy="26231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tlanta Georgia City Silk Screen Collage Print Poster ATL MLK - Etsy">
            <a:extLst>
              <a:ext uri="{FF2B5EF4-FFF2-40B4-BE49-F238E27FC236}">
                <a16:creationId xmlns:a16="http://schemas.microsoft.com/office/drawing/2014/main" id="{39739833-A127-0D49-BCAD-34D303A8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416"/>
          <a:stretch/>
        </p:blipFill>
        <p:spPr bwMode="auto">
          <a:xfrm>
            <a:off x="7554139" y="2611818"/>
            <a:ext cx="4636321" cy="42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70" name="Straight Connector 6169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2" name="Straight Connector 6171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29" name="Picture 28" descr="Pile of organic food waste trash in a plastic bag container being ...">
            <a:extLst>
              <a:ext uri="{FF2B5EF4-FFF2-40B4-BE49-F238E27FC236}">
                <a16:creationId xmlns:a16="http://schemas.microsoft.com/office/drawing/2014/main" id="{4CDE8879-FD6F-2922-BA05-4B40665A91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008" y="1665453"/>
            <a:ext cx="8110881" cy="5164191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5" name="Picture 34" descr="A person holding a plate with food on it&#10;&#10;Description automatically generated">
            <a:extLst>
              <a:ext uri="{FF2B5EF4-FFF2-40B4-BE49-F238E27FC236}">
                <a16:creationId xmlns:a16="http://schemas.microsoft.com/office/drawing/2014/main" id="{B8983C87-B111-AB01-912C-ED8200A31A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078" y="2189"/>
            <a:ext cx="3919409" cy="2631733"/>
          </a:xfrm>
          <a:prstGeom prst="rect">
            <a:avLst/>
          </a:prstGeom>
        </p:spPr>
      </p:pic>
      <p:pic>
        <p:nvPicPr>
          <p:cNvPr id="3" name="Picture 2" descr="‘Housing First’ Caused the Homelessness Catastrophe | Economics">
            <a:extLst>
              <a:ext uri="{FF2B5EF4-FFF2-40B4-BE49-F238E27FC236}">
                <a16:creationId xmlns:a16="http://schemas.microsoft.com/office/drawing/2014/main" id="{2917C889-0343-0E37-0C75-40DC411290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dirt surface&#10;&#10;Description automatically generated">
            <a:extLst>
              <a:ext uri="{FF2B5EF4-FFF2-40B4-BE49-F238E27FC236}">
                <a16:creationId xmlns:a16="http://schemas.microsoft.com/office/drawing/2014/main" id="{2B55981E-4F1A-B9DC-8D88-8AB90501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36" y="2201047"/>
            <a:ext cx="1276350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0EFEF-8F39-4D2F-1AF9-4DC6EA1E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" y="-502"/>
            <a:ext cx="12202111" cy="6867105"/>
          </a:xfrm>
          <a:prstGeom prst="rect">
            <a:avLst/>
          </a:prstGeom>
        </p:spPr>
      </p:pic>
      <p:pic>
        <p:nvPicPr>
          <p:cNvPr id="14" name="Picture 13" descr="Breaking Down: What Does Food Waste Look Like? - Edible New Mexico">
            <a:extLst>
              <a:ext uri="{FF2B5EF4-FFF2-40B4-BE49-F238E27FC236}">
                <a16:creationId xmlns:a16="http://schemas.microsoft.com/office/drawing/2014/main" id="{9680D1A4-1482-3AB6-4A82-186A85C4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82" y="477826"/>
            <a:ext cx="5027657" cy="3597105"/>
          </a:xfrm>
          <a:prstGeom prst="rect">
            <a:avLst/>
          </a:prstGeom>
        </p:spPr>
      </p:pic>
      <p:pic>
        <p:nvPicPr>
          <p:cNvPr id="7" name="Picture 6" descr="A close up of a dirt surface&#10;&#10;Description automatically generated">
            <a:extLst>
              <a:ext uri="{FF2B5EF4-FFF2-40B4-BE49-F238E27FC236}">
                <a16:creationId xmlns:a16="http://schemas.microsoft.com/office/drawing/2014/main" id="{CC868F79-E2AC-8FF9-8273-6360658B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3" y="2490070"/>
            <a:ext cx="1729430" cy="2497094"/>
          </a:xfrm>
          <a:prstGeom prst="rect">
            <a:avLst/>
          </a:prstGeom>
        </p:spPr>
      </p:pic>
      <p:pic>
        <p:nvPicPr>
          <p:cNvPr id="9" name="Picture 8" descr="A close up of a dirt surface&#10;&#10;Description automatically generated">
            <a:extLst>
              <a:ext uri="{FF2B5EF4-FFF2-40B4-BE49-F238E27FC236}">
                <a16:creationId xmlns:a16="http://schemas.microsoft.com/office/drawing/2014/main" id="{B862C5CB-18D2-D6F6-46E6-17792519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178" y="2612939"/>
            <a:ext cx="2841537" cy="5751040"/>
          </a:xfrm>
          <a:prstGeom prst="rect">
            <a:avLst/>
          </a:prstGeom>
        </p:spPr>
      </p:pic>
      <p:pic>
        <p:nvPicPr>
          <p:cNvPr id="12" name="Picture 11" descr="A close up of a dirt surface&#10;&#10;Description automatically generated">
            <a:extLst>
              <a:ext uri="{FF2B5EF4-FFF2-40B4-BE49-F238E27FC236}">
                <a16:creationId xmlns:a16="http://schemas.microsoft.com/office/drawing/2014/main" id="{45203F69-4DBD-BAE2-D9ED-2E10249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" y="1717074"/>
            <a:ext cx="957134" cy="2672148"/>
          </a:xfrm>
          <a:prstGeom prst="rect">
            <a:avLst/>
          </a:prstGeom>
        </p:spPr>
      </p:pic>
      <p:pic>
        <p:nvPicPr>
          <p:cNvPr id="15" name="Picture 14" descr="A close up of a dirt surface&#10;&#10;Description automatically generated">
            <a:extLst>
              <a:ext uri="{FF2B5EF4-FFF2-40B4-BE49-F238E27FC236}">
                <a16:creationId xmlns:a16="http://schemas.microsoft.com/office/drawing/2014/main" id="{F74A9768-C1A1-E58F-D887-CBD9FB93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020000">
            <a:off x="813744" y="3086615"/>
            <a:ext cx="1276350" cy="2476500"/>
          </a:xfrm>
          <a:prstGeom prst="rect">
            <a:avLst/>
          </a:prstGeom>
        </p:spPr>
      </p:pic>
      <p:pic>
        <p:nvPicPr>
          <p:cNvPr id="17" name="Picture 16" descr="A close up of a dirt surface&#10;&#10;Description automatically generated">
            <a:extLst>
              <a:ext uri="{FF2B5EF4-FFF2-40B4-BE49-F238E27FC236}">
                <a16:creationId xmlns:a16="http://schemas.microsoft.com/office/drawing/2014/main" id="{660681D3-655A-EA4F-5C68-E2E5E520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0" y="-2574"/>
            <a:ext cx="1111594" cy="2188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2537D-A04D-AB5F-585F-A6DCCB5C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77" y="-5793"/>
            <a:ext cx="11246193" cy="794179"/>
          </a:xfrm>
          <a:prstGeom prst="rect">
            <a:avLst/>
          </a:prstGeom>
        </p:spPr>
      </p:pic>
      <p:pic>
        <p:nvPicPr>
          <p:cNvPr id="21" name="Picture 20" descr="HIGH RESOLUTION TEXTURES: Stoney dirt ground texture">
            <a:extLst>
              <a:ext uri="{FF2B5EF4-FFF2-40B4-BE49-F238E27FC236}">
                <a16:creationId xmlns:a16="http://schemas.microsoft.com/office/drawing/2014/main" id="{D64CDF04-AE74-7D7D-B904-DAF05BC73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51" y="589005"/>
            <a:ext cx="5018903" cy="4083908"/>
          </a:xfrm>
          <a:prstGeom prst="rect">
            <a:avLst/>
          </a:prstGeom>
        </p:spPr>
      </p:pic>
      <p:pic>
        <p:nvPicPr>
          <p:cNvPr id="22" name="Picture 21" descr="HIGH RESOLUTION TEXTURES: Stoney dirt ground texture">
            <a:extLst>
              <a:ext uri="{FF2B5EF4-FFF2-40B4-BE49-F238E27FC236}">
                <a16:creationId xmlns:a16="http://schemas.microsoft.com/office/drawing/2014/main" id="{37B28D4E-FA61-4A47-1818-261A1336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116" y="4467482"/>
            <a:ext cx="4514850" cy="2361172"/>
          </a:xfrm>
          <a:prstGeom prst="rect">
            <a:avLst/>
          </a:prstGeom>
        </p:spPr>
      </p:pic>
      <p:pic>
        <p:nvPicPr>
          <p:cNvPr id="23" name="Picture 22" descr="HIGH RESOLUTION TEXTURES: Stoney dirt ground texture">
            <a:extLst>
              <a:ext uri="{FF2B5EF4-FFF2-40B4-BE49-F238E27FC236}">
                <a16:creationId xmlns:a16="http://schemas.microsoft.com/office/drawing/2014/main" id="{8E409E0F-4DDC-7266-7D61-0E947332A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953" y="3849645"/>
            <a:ext cx="4514850" cy="3009900"/>
          </a:xfrm>
          <a:prstGeom prst="rect">
            <a:avLst/>
          </a:prstGeom>
        </p:spPr>
      </p:pic>
      <p:pic>
        <p:nvPicPr>
          <p:cNvPr id="25" name="Picture 24" descr="A close up of a dirt surface&#10;&#10;Description automatically generated">
            <a:extLst>
              <a:ext uri="{FF2B5EF4-FFF2-40B4-BE49-F238E27FC236}">
                <a16:creationId xmlns:a16="http://schemas.microsoft.com/office/drawing/2014/main" id="{015DFE70-BBB1-D582-4D37-BE56934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33" y="762252"/>
            <a:ext cx="1677944" cy="3073743"/>
          </a:xfrm>
          <a:prstGeom prst="rect">
            <a:avLst/>
          </a:prstGeom>
        </p:spPr>
      </p:pic>
      <p:pic>
        <p:nvPicPr>
          <p:cNvPr id="27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B2CC4E09-FCFA-B4A2-0770-C21B01F2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0449" y="4998244"/>
            <a:ext cx="4514850" cy="2057400"/>
          </a:xfr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3558E3-E79E-97E6-12F5-0805FFD64F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0378" y="460675"/>
            <a:ext cx="1226407" cy="664432"/>
          </a:xfrm>
          <a:prstGeom prst="rect">
            <a:avLst/>
          </a:prstGeom>
        </p:spPr>
      </p:pic>
      <p:pic>
        <p:nvPicPr>
          <p:cNvPr id="39" name="Picture 38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37BB513F-6A1A-7DFF-EB3E-CBF3CEA80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5155" y="319344"/>
            <a:ext cx="2790824" cy="885310"/>
          </a:xfrm>
          <a:prstGeom prst="rect">
            <a:avLst/>
          </a:prstGeom>
        </p:spPr>
      </p:pic>
      <p:pic>
        <p:nvPicPr>
          <p:cNvPr id="44" name="Picture 43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B718F3B-7C14-A3EF-FB2E-EB94CEA82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75" y="3735987"/>
            <a:ext cx="3094338" cy="2207484"/>
          </a:xfrm>
          <a:prstGeom prst="rect">
            <a:avLst/>
          </a:prstGeom>
        </p:spPr>
      </p:pic>
      <p:pic>
        <p:nvPicPr>
          <p:cNvPr id="4" name="Picture 3" descr="South Dakota cities take new, more compassionate approach to addressing ...">
            <a:extLst>
              <a:ext uri="{FF2B5EF4-FFF2-40B4-BE49-F238E27FC236}">
                <a16:creationId xmlns:a16="http://schemas.microsoft.com/office/drawing/2014/main" id="{41DC5109-60DC-979D-AEAC-5254B1A61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2581" y="2403496"/>
            <a:ext cx="1134643" cy="858847"/>
          </a:xfrm>
          <a:prstGeom prst="rect">
            <a:avLst/>
          </a:prstGeom>
        </p:spPr>
      </p:pic>
      <p:pic>
        <p:nvPicPr>
          <p:cNvPr id="47" name="Picture 46" descr="A group of police officers standing in a line&#10;&#10;Description automatically generated">
            <a:extLst>
              <a:ext uri="{FF2B5EF4-FFF2-40B4-BE49-F238E27FC236}">
                <a16:creationId xmlns:a16="http://schemas.microsoft.com/office/drawing/2014/main" id="{F3F5A597-C5D2-BF1F-B1F9-4E7BF6724D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240000">
            <a:off x="1009320" y="2306662"/>
            <a:ext cx="5276850" cy="3922240"/>
          </a:xfrm>
          <a:prstGeom prst="rect">
            <a:avLst/>
          </a:prstGeom>
        </p:spPr>
      </p:pic>
      <p:pic>
        <p:nvPicPr>
          <p:cNvPr id="29" name="Picture 28" descr="Pile of organic food waste trash in a plastic bag container being ...">
            <a:extLst>
              <a:ext uri="{FF2B5EF4-FFF2-40B4-BE49-F238E27FC236}">
                <a16:creationId xmlns:a16="http://schemas.microsoft.com/office/drawing/2014/main" id="{4CDE8879-FD6F-2922-BA05-4B40665A91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008" y="1665453"/>
            <a:ext cx="8110881" cy="5164191"/>
          </a:xfrm>
          <a:prstGeom prst="rect">
            <a:avLst/>
          </a:prstGeom>
        </p:spPr>
      </p:pic>
      <p:pic>
        <p:nvPicPr>
          <p:cNvPr id="31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404EB6A1-0830-D5F2-7DF1-E89D3E6BA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9624" y="4388819"/>
            <a:ext cx="4556039" cy="2016211"/>
          </a:xfrm>
          <a:prstGeom prst="rect">
            <a:avLst/>
          </a:prstGeom>
        </p:spPr>
      </p:pic>
      <p:pic>
        <p:nvPicPr>
          <p:cNvPr id="33" name="Content Placeholder 5" descr="What happens to food waste in landfill? - Jeffries">
            <a:extLst>
              <a:ext uri="{FF2B5EF4-FFF2-40B4-BE49-F238E27FC236}">
                <a16:creationId xmlns:a16="http://schemas.microsoft.com/office/drawing/2014/main" id="{E5AF8FA3-3B00-1AE5-E823-33DE966DFF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8" y="5067742"/>
            <a:ext cx="4329499" cy="2057400"/>
          </a:xfrm>
          <a:prstGeom prst="rect">
            <a:avLst/>
          </a:prstGeom>
        </p:spPr>
      </p:pic>
      <p:pic>
        <p:nvPicPr>
          <p:cNvPr id="35" name="Picture 34" descr="A person holding a plate with food on it&#10;&#10;Description automatically generated">
            <a:extLst>
              <a:ext uri="{FF2B5EF4-FFF2-40B4-BE49-F238E27FC236}">
                <a16:creationId xmlns:a16="http://schemas.microsoft.com/office/drawing/2014/main" id="{B8983C87-B111-AB01-912C-ED8200A31A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078" y="2189"/>
            <a:ext cx="3919409" cy="2631733"/>
          </a:xfrm>
          <a:prstGeom prst="rect">
            <a:avLst/>
          </a:prstGeom>
        </p:spPr>
      </p:pic>
      <p:pic>
        <p:nvPicPr>
          <p:cNvPr id="10" name="Picture 9" descr="‘Housing First’ Caused the Homelessness Catastrophe | Economics">
            <a:extLst>
              <a:ext uri="{FF2B5EF4-FFF2-40B4-BE49-F238E27FC236}">
                <a16:creationId xmlns:a16="http://schemas.microsoft.com/office/drawing/2014/main" id="{9615DF1B-550B-3CE9-9AD1-4CFEA6B0C42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7" y="4244"/>
            <a:ext cx="3136234" cy="2294525"/>
          </a:xfrm>
          <a:prstGeom prst="rect">
            <a:avLst/>
          </a:prstGeom>
        </p:spPr>
      </p:pic>
      <p:pic>
        <p:nvPicPr>
          <p:cNvPr id="6" name="Picture 5" descr="Helping or Hurting? Best Ways to Serve the Poor - Christian Debt Relief ...">
            <a:extLst>
              <a:ext uri="{FF2B5EF4-FFF2-40B4-BE49-F238E27FC236}">
                <a16:creationId xmlns:a16="http://schemas.microsoft.com/office/drawing/2014/main" id="{C1D8CAEC-6699-2F8B-2F2B-0CE1B456DF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149" y="1472971"/>
            <a:ext cx="1612491" cy="1085285"/>
          </a:xfrm>
          <a:prstGeom prst="rect">
            <a:avLst/>
          </a:prstGeom>
        </p:spPr>
      </p:pic>
      <p:pic>
        <p:nvPicPr>
          <p:cNvPr id="36" name="Picture 35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C54BE26C-F7E8-AE5E-05D5-48334AAC47F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095" y="362336"/>
            <a:ext cx="762514" cy="8611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3C14FD-5307-49D9-B0F2-C635E548B2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62614" y="350493"/>
            <a:ext cx="2085204" cy="864202"/>
          </a:xfrm>
          <a:prstGeom prst="rect">
            <a:avLst/>
          </a:prstGeom>
        </p:spPr>
      </p:pic>
      <p:pic>
        <p:nvPicPr>
          <p:cNvPr id="2" name="Picture 1" descr="File:Homeless woman.jpg">
            <a:extLst>
              <a:ext uri="{FF2B5EF4-FFF2-40B4-BE49-F238E27FC236}">
                <a16:creationId xmlns:a16="http://schemas.microsoft.com/office/drawing/2014/main" id="{48FADF97-E994-AF42-994E-9E6D68DC97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75" y="1920977"/>
            <a:ext cx="1895168" cy="1393723"/>
          </a:xfrm>
          <a:prstGeom prst="rect">
            <a:avLst/>
          </a:prstGeom>
        </p:spPr>
      </p:pic>
      <p:pic>
        <p:nvPicPr>
          <p:cNvPr id="50" name="Picture 49" descr="Male Beggar Lying on Street Stock Photo - Image of lying, cold: 126282392">
            <a:extLst>
              <a:ext uri="{FF2B5EF4-FFF2-40B4-BE49-F238E27FC236}">
                <a16:creationId xmlns:a16="http://schemas.microsoft.com/office/drawing/2014/main" id="{9A6ADB74-E25B-2718-D9C7-E27DB81D13D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000">
            <a:off x="-389741" y="2414106"/>
            <a:ext cx="2430293" cy="1759793"/>
          </a:xfrm>
          <a:prstGeom prst="rect">
            <a:avLst/>
          </a:prstGeom>
        </p:spPr>
      </p:pic>
      <p:pic>
        <p:nvPicPr>
          <p:cNvPr id="3" name="Picture 2" descr="Homeless People Are 16 Times More Likely to Die Suddenly | UC San Francisco">
            <a:extLst>
              <a:ext uri="{FF2B5EF4-FFF2-40B4-BE49-F238E27FC236}">
                <a16:creationId xmlns:a16="http://schemas.microsoft.com/office/drawing/2014/main" id="{99153A21-FF4C-2542-8A7A-2702229B85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722" y="1450765"/>
            <a:ext cx="1817362" cy="1165213"/>
          </a:xfrm>
          <a:prstGeom prst="rect">
            <a:avLst/>
          </a:prstGeom>
        </p:spPr>
      </p:pic>
      <p:pic>
        <p:nvPicPr>
          <p:cNvPr id="11" name="Picture 10" descr="Food and environment waste pollution template | premium image by ...">
            <a:extLst>
              <a:ext uri="{FF2B5EF4-FFF2-40B4-BE49-F238E27FC236}">
                <a16:creationId xmlns:a16="http://schemas.microsoft.com/office/drawing/2014/main" id="{4B6E5444-50B1-980D-2E8A-520643A1C62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-356" r="-155" b="21412"/>
          <a:stretch/>
        </p:blipFill>
        <p:spPr>
          <a:xfrm rot="-840000">
            <a:off x="6161071" y="726311"/>
            <a:ext cx="3395643" cy="37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dern Pop Art and Collage Experience - Teens, Tweens and Adults ...">
            <a:extLst>
              <a:ext uri="{FF2B5EF4-FFF2-40B4-BE49-F238E27FC236}">
                <a16:creationId xmlns:a16="http://schemas.microsoft.com/office/drawing/2014/main" id="{1FEDDA60-2B9F-1D32-21CC-3EBF6779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23349" y="531"/>
            <a:ext cx="9939772" cy="686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00" y="5847"/>
            <a:ext cx="4636202" cy="286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tlanta Georgia City Silk Screen Collage Print Poster ATL MLK - Etsy">
            <a:extLst>
              <a:ext uri="{FF2B5EF4-FFF2-40B4-BE49-F238E27FC236}">
                <a16:creationId xmlns:a16="http://schemas.microsoft.com/office/drawing/2014/main" id="{39739833-A127-0D49-BCAD-34D303A8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b="6789"/>
          <a:stretch/>
        </p:blipFill>
        <p:spPr bwMode="auto">
          <a:xfrm>
            <a:off x="7552600" y="2611143"/>
            <a:ext cx="4639401" cy="424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E4300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4240939" cy="4021267"/>
          </a:xfrm>
        </p:spPr>
        <p:txBody>
          <a:bodyPr>
            <a:normAutofit/>
          </a:bodyPr>
          <a:lstStyle/>
          <a:p>
            <a:pPr marL="0" indent="0">
              <a:buClr>
                <a:srgbClr val="E43003"/>
              </a:buClr>
              <a:buNone/>
            </a:pPr>
            <a:r>
              <a:rPr lang="en-US">
                <a:solidFill>
                  <a:srgbClr val="FFFFFE"/>
                </a:solidFill>
              </a:rPr>
              <a:t>Using a variety of materials from construction paper, pen, pencil, collage, or watercolor, create a collage that represents your idea of where you belong. 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>
                <a:solidFill>
                  <a:srgbClr val="FFFFFE"/>
                </a:solidFill>
              </a:rPr>
              <a:t>This should represent your </a:t>
            </a:r>
            <a:r>
              <a:rPr lang="en-US" b="1" u="sng">
                <a:solidFill>
                  <a:srgbClr val="FFFFFE"/>
                </a:solidFill>
              </a:rPr>
              <a:t>cultural perspective</a:t>
            </a:r>
            <a:r>
              <a:rPr lang="en-US">
                <a:solidFill>
                  <a:srgbClr val="FFFFFE"/>
                </a:solidFill>
              </a:rPr>
              <a:t> and personal identity.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>
                <a:solidFill>
                  <a:srgbClr val="FFFFFE"/>
                </a:solidFill>
              </a:rPr>
              <a:t>It can range from something as deep as a social commentary to just a pop art piece!</a:t>
            </a:r>
          </a:p>
        </p:txBody>
      </p: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28C3B997-CA4C-BF53-FF00-9BCD33ADEB41}"/>
              </a:ext>
            </a:extLst>
          </p:cNvPr>
          <p:cNvSpPr txBox="1">
            <a:spLocks/>
          </p:cNvSpPr>
          <p:nvPr/>
        </p:nvSpPr>
        <p:spPr>
          <a:xfrm rot="16200000">
            <a:off x="-1468461" y="2898540"/>
            <a:ext cx="424093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FFFFFE"/>
                </a:solidFill>
              </a:rPr>
              <a:t>Project 1: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720E68-4EBD-DCE7-B880-AC1E6EA2CFAD}"/>
              </a:ext>
            </a:extLst>
          </p:cNvPr>
          <p:cNvSpPr txBox="1">
            <a:spLocks/>
          </p:cNvSpPr>
          <p:nvPr/>
        </p:nvSpPr>
        <p:spPr>
          <a:xfrm>
            <a:off x="446314" y="936687"/>
            <a:ext cx="4961096" cy="737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Culture &amp; Collage</a:t>
            </a: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D9B2983-7FF6-18D1-DB41-62EAF3BDBB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32" t="-656" r="40201" b="934"/>
          <a:stretch/>
        </p:blipFill>
        <p:spPr>
          <a:xfrm>
            <a:off x="7557079" y="2620014"/>
            <a:ext cx="4652083" cy="4234904"/>
          </a:xfrm>
          <a:prstGeom prst="rect">
            <a:avLst/>
          </a:prstGeom>
        </p:spPr>
      </p:pic>
      <p:pic>
        <p:nvPicPr>
          <p:cNvPr id="9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7F4EE520-8347-C76C-9AA5-8C52652050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45" t="-102" r="16645" b="102"/>
          <a:stretch/>
        </p:blipFill>
        <p:spPr>
          <a:xfrm>
            <a:off x="7589128" y="-20584"/>
            <a:ext cx="4610847" cy="2594916"/>
          </a:xfrm>
          <a:prstGeom prst="rect">
            <a:avLst/>
          </a:prstGeom>
        </p:spPr>
      </p:pic>
      <p:pic>
        <p:nvPicPr>
          <p:cNvPr id="11" name="Picture 4" descr="Pin on Literacy Autobiography">
            <a:extLst>
              <a:ext uri="{FF2B5EF4-FFF2-40B4-BE49-F238E27FC236}">
                <a16:creationId xmlns:a16="http://schemas.microsoft.com/office/drawing/2014/main" id="{07674893-12AE-639D-375C-746E7BA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4" t="10512" r="548" b="-1201"/>
          <a:stretch/>
        </p:blipFill>
        <p:spPr bwMode="auto">
          <a:xfrm>
            <a:off x="7568136" y="2984"/>
            <a:ext cx="4666271" cy="26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8" name="Rectangle 6167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7F4EE520-8347-C76C-9AA5-8C5265205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57" r="6281" b="-2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5" name="Picture 4" descr="A Modern Pop Art and Collage Experience - Teens, Tweens and Adults ...">
            <a:extLst>
              <a:ext uri="{FF2B5EF4-FFF2-40B4-BE49-F238E27FC236}">
                <a16:creationId xmlns:a16="http://schemas.microsoft.com/office/drawing/2014/main" id="{1FEDDA60-2B9F-1D32-21CC-3EBF6779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7" r="2" b="2"/>
          <a:stretch/>
        </p:blipFill>
        <p:spPr bwMode="auto">
          <a:xfrm>
            <a:off x="8195999" y="169254"/>
            <a:ext cx="3826711" cy="20661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8D9B2983-7FF6-18D1-DB41-62EAF3BDBB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722" b="2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5122" name="Picture 2" descr="Atlanta Georgia City Silk Screen Collage Print Poster ATL MLK - Etsy">
            <a:extLst>
              <a:ext uri="{FF2B5EF4-FFF2-40B4-BE49-F238E27FC236}">
                <a16:creationId xmlns:a16="http://schemas.microsoft.com/office/drawing/2014/main" id="{39739833-A127-0D49-BCAD-34D303A88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r="-5" b="21845"/>
          <a:stretch/>
        </p:blipFill>
        <p:spPr bwMode="auto">
          <a:xfrm>
            <a:off x="4185626" y="4074509"/>
            <a:ext cx="3814183" cy="26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tlanta Cultural Sites | SoulOfAmerica">
            <a:extLst>
              <a:ext uri="{FF2B5EF4-FFF2-40B4-BE49-F238E27FC236}">
                <a16:creationId xmlns:a16="http://schemas.microsoft.com/office/drawing/2014/main" id="{2F87DB30-F894-3E3E-021E-C7C0908B9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7" r="2" b="2701"/>
          <a:stretch/>
        </p:blipFill>
        <p:spPr bwMode="auto">
          <a:xfrm>
            <a:off x="8179442" y="2391883"/>
            <a:ext cx="3826711" cy="20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n on Literacy Autobiography">
            <a:extLst>
              <a:ext uri="{FF2B5EF4-FFF2-40B4-BE49-F238E27FC236}">
                <a16:creationId xmlns:a16="http://schemas.microsoft.com/office/drawing/2014/main" id="{07674893-12AE-639D-375C-746E7BA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582"/>
          <a:stretch/>
        </p:blipFill>
        <p:spPr bwMode="auto">
          <a:xfrm>
            <a:off x="8193994" y="4620643"/>
            <a:ext cx="3826711" cy="20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4F2D4F-2534-B88F-A968-7C3BE19DBF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011" r="6203"/>
          <a:stretch/>
        </p:blipFill>
        <p:spPr>
          <a:xfrm>
            <a:off x="8175781" y="3540125"/>
            <a:ext cx="2819401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00FE1EB-48B1-47BF-5A3B-0CA3873B53C0}"/>
              </a:ext>
            </a:extLst>
          </p:cNvPr>
          <p:cNvSpPr/>
          <p:nvPr/>
        </p:nvSpPr>
        <p:spPr>
          <a:xfrm>
            <a:off x="5847388" y="0"/>
            <a:ext cx="450339" cy="68113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Final Slide-Islam — Science Leadership Academy @ Center City">
            <a:extLst>
              <a:ext uri="{FF2B5EF4-FFF2-40B4-BE49-F238E27FC236}">
                <a16:creationId xmlns:a16="http://schemas.microsoft.com/office/drawing/2014/main" id="{94DA9854-C499-3670-FFCD-9189A1E76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51" t="-102" b="102"/>
          <a:stretch/>
        </p:blipFill>
        <p:spPr>
          <a:xfrm>
            <a:off x="-187567" y="11733"/>
            <a:ext cx="6101869" cy="6857997"/>
          </a:xfrm>
          <a:prstGeom prst="rect">
            <a:avLst/>
          </a:prstGeom>
        </p:spPr>
      </p:pic>
      <p:pic>
        <p:nvPicPr>
          <p:cNvPr id="6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857C0C57-E357-ADF2-D1CC-1668B95091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70" t="258" r="37075" b="-258"/>
          <a:stretch/>
        </p:blipFill>
        <p:spPr>
          <a:xfrm>
            <a:off x="6260174" y="10"/>
            <a:ext cx="6100042" cy="685799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DCFE43D-D67B-409E-8B4A-797EB60E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DFC047-F692-EF8A-C746-C344324C57A6}"/>
              </a:ext>
            </a:extLst>
          </p:cNvPr>
          <p:cNvSpPr txBox="1">
            <a:spLocks/>
          </p:cNvSpPr>
          <p:nvPr/>
        </p:nvSpPr>
        <p:spPr>
          <a:xfrm>
            <a:off x="1448982" y="4573888"/>
            <a:ext cx="9288768" cy="74434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400">
                <a:solidFill>
                  <a:srgbClr val="FFFFFE"/>
                </a:solidFill>
              </a:rPr>
              <a:t>What makes a collage good?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45DA1AA-7B0E-4497-9FC1-9357D36B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507200"/>
            <a:ext cx="9288885" cy="0"/>
          </a:xfrm>
          <a:prstGeom prst="line">
            <a:avLst/>
          </a:prstGeom>
          <a:ln w="31750">
            <a:solidFill>
              <a:srgbClr val="E6E64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6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4CE516-C725-4D29-AA32-F729A7A86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31D6CD-3D20-4ADC-8A45-9ED56381F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0992"/>
            <a:ext cx="5130800" cy="5570753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Final Slide-Islam — Science Leadership Academy @ Center City">
            <a:extLst>
              <a:ext uri="{FF2B5EF4-FFF2-40B4-BE49-F238E27FC236}">
                <a16:creationId xmlns:a16="http://schemas.microsoft.com/office/drawing/2014/main" id="{4ECFCCD8-4DB9-81AB-2BB1-3F892CE2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43" t="811" r="7431" b="-812"/>
          <a:stretch/>
        </p:blipFill>
        <p:spPr>
          <a:xfrm>
            <a:off x="872005" y="801859"/>
            <a:ext cx="4673028" cy="52439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153DDC-19A1-4FDA-979B-54CB234A9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0527" y="640992"/>
            <a:ext cx="5139475" cy="5567965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 descr="The Influence of American Pop Culture in Society and Movies | Education">
            <a:extLst>
              <a:ext uri="{FF2B5EF4-FFF2-40B4-BE49-F238E27FC236}">
                <a16:creationId xmlns:a16="http://schemas.microsoft.com/office/drawing/2014/main" id="{A2617FC1-0D96-CB3D-5A1D-73930080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70" t="258" r="37075" b="-258"/>
          <a:stretch/>
        </p:blipFill>
        <p:spPr>
          <a:xfrm>
            <a:off x="6660978" y="801859"/>
            <a:ext cx="4664307" cy="52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le:Collage-Christian-culture.jpg - Wikimedia Commons">
            <a:extLst>
              <a:ext uri="{FF2B5EF4-FFF2-40B4-BE49-F238E27FC236}">
                <a16:creationId xmlns:a16="http://schemas.microsoft.com/office/drawing/2014/main" id="{602460AB-5C63-41FD-8F42-7538F61A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4" r="2" b="2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op Culture Collages by Ryota Kikuchi | Daily design inspiration for  creatives | Inspiration Grid">
            <a:extLst>
              <a:ext uri="{FF2B5EF4-FFF2-40B4-BE49-F238E27FC236}">
                <a16:creationId xmlns:a16="http://schemas.microsoft.com/office/drawing/2014/main" id="{6199E882-D6A2-3DA0-111D-5F9631A5E2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9" t="-394" r="4800" b="604"/>
          <a:stretch/>
        </p:blipFill>
        <p:spPr>
          <a:xfrm>
            <a:off x="6423321" y="643467"/>
            <a:ext cx="5137239" cy="55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4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n on 1950s">
            <a:extLst>
              <a:ext uri="{FF2B5EF4-FFF2-40B4-BE49-F238E27FC236}">
                <a16:creationId xmlns:a16="http://schemas.microsoft.com/office/drawing/2014/main" id="{381BBD07-22CC-BA6C-0A6B-A49FF70F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52" y="-2686"/>
            <a:ext cx="9138335" cy="685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in on Literacy Autobiography">
            <a:extLst>
              <a:ext uri="{FF2B5EF4-FFF2-40B4-BE49-F238E27FC236}">
                <a16:creationId xmlns:a16="http://schemas.microsoft.com/office/drawing/2014/main" id="{74460FDD-B953-5D28-49CE-BEE9A85E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7" y="677"/>
            <a:ext cx="4599364" cy="28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omare Bearden's Collages of Life in the Rural South and Industrial North">
            <a:extLst>
              <a:ext uri="{FF2B5EF4-FFF2-40B4-BE49-F238E27FC236}">
                <a16:creationId xmlns:a16="http://schemas.microsoft.com/office/drawing/2014/main" id="{4ED614EC-C620-CB81-0F90-9FFAB0982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8877" b="-1"/>
          <a:stretch/>
        </p:blipFill>
        <p:spPr bwMode="auto">
          <a:xfrm>
            <a:off x="2693" y="2611143"/>
            <a:ext cx="4677951" cy="42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2" name="Straight Connector 3111">
            <a:extLst>
              <a:ext uri="{FF2B5EF4-FFF2-40B4-BE49-F238E27FC236}">
                <a16:creationId xmlns:a16="http://schemas.microsoft.com/office/drawing/2014/main" id="{486C2807-080F-4732-935D-46D998CEF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8193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4" name="Straight Connector 3113">
            <a:extLst>
              <a:ext uri="{FF2B5EF4-FFF2-40B4-BE49-F238E27FC236}">
                <a16:creationId xmlns:a16="http://schemas.microsoft.com/office/drawing/2014/main" id="{BC5715EC-93DA-418D-B295-447EA0AC7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6" name="Rectangle 3115">
            <a:extLst>
              <a:ext uri="{FF2B5EF4-FFF2-40B4-BE49-F238E27FC236}">
                <a16:creationId xmlns:a16="http://schemas.microsoft.com/office/drawing/2014/main" id="{6F4DE228-1CFA-4815-BE77-B826C40BA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1704" y="639571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18" name="Straight Connector 3117">
            <a:extLst>
              <a:ext uri="{FF2B5EF4-FFF2-40B4-BE49-F238E27FC236}">
                <a16:creationId xmlns:a16="http://schemas.microsoft.com/office/drawing/2014/main" id="{07B48410-FC88-43C4-A171-39EC0018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43557" y="1847088"/>
            <a:ext cx="42355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557" y="804520"/>
            <a:ext cx="4735643" cy="1049235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E"/>
                </a:solidFill>
              </a:rPr>
              <a:t>Role of cultural expression through art…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557" y="2015733"/>
            <a:ext cx="5081083" cy="4021267"/>
          </a:xfrm>
        </p:spPr>
        <p:txBody>
          <a:bodyPr>
            <a:normAutofit/>
          </a:bodyPr>
          <a:lstStyle/>
          <a:p>
            <a:pPr>
              <a:buClr>
                <a:srgbClr val="BC9350"/>
              </a:buClr>
            </a:pPr>
            <a:r>
              <a:rPr lang="en-US">
                <a:solidFill>
                  <a:srgbClr val="FFFFFE"/>
                </a:solidFill>
              </a:rPr>
              <a:t>Cultural art is essential for preserving heritage, fostering creativity and innovation, promoting diversity and understanding, and enriching the human experience. It is a powerful tool for social change, empowerment, and collective expression.</a:t>
            </a:r>
          </a:p>
          <a:p>
            <a:pPr>
              <a:buClr>
                <a:srgbClr val="BC9350"/>
              </a:buClr>
            </a:pPr>
            <a:r>
              <a:rPr lang="en-US">
                <a:solidFill>
                  <a:srgbClr val="FFFFFE"/>
                </a:solidFill>
              </a:rPr>
              <a:t>Cultural art also creates a sense of identity that unifies and builds a community, while sharing an individual’s perspective.</a:t>
            </a: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  <a:p>
            <a:pPr>
              <a:buClr>
                <a:srgbClr val="BC9350"/>
              </a:buClr>
            </a:pPr>
            <a:endParaRPr lang="en-US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meaning of Shadows in Kara Walker's work | Art News by Kooness">
            <a:extLst>
              <a:ext uri="{FF2B5EF4-FFF2-40B4-BE49-F238E27FC236}">
                <a16:creationId xmlns:a16="http://schemas.microsoft.com/office/drawing/2014/main" id="{7E788DD7-C4B2-9444-1D3C-9C238D99A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914" b="4187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8" name="Rectangle 4127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F7774-44F0-9E1B-75CB-08E3484D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Visualizing culture</a:t>
            </a:r>
          </a:p>
        </p:txBody>
      </p:sp>
      <p:cxnSp>
        <p:nvCxnSpPr>
          <p:cNvPr id="4130" name="Straight Connector 4129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5F28C-86F8-CB7D-818F-42E3DC72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Traditional Symbols/Iconography</a:t>
            </a:r>
          </a:p>
          <a:p>
            <a:r>
              <a:rPr lang="en-US">
                <a:solidFill>
                  <a:srgbClr val="FFFFFE"/>
                </a:solidFill>
              </a:rPr>
              <a:t>Cultural Landscapes</a:t>
            </a:r>
          </a:p>
          <a:p>
            <a:r>
              <a:rPr lang="en-US">
                <a:solidFill>
                  <a:srgbClr val="FFFFFE"/>
                </a:solidFill>
              </a:rPr>
              <a:t>Cultural Practices/Rituals/Religions</a:t>
            </a:r>
          </a:p>
          <a:p>
            <a:r>
              <a:rPr lang="en-US">
                <a:solidFill>
                  <a:srgbClr val="FFFFFE"/>
                </a:solidFill>
              </a:rPr>
              <a:t>Political and Social Commentary</a:t>
            </a:r>
          </a:p>
          <a:p>
            <a:r>
              <a:rPr lang="en-US">
                <a:solidFill>
                  <a:srgbClr val="FFFFFE"/>
                </a:solidFill>
              </a:rPr>
              <a:t>Activities/Entertainment or Pop Culture</a:t>
            </a:r>
          </a:p>
          <a:p>
            <a:r>
              <a:rPr lang="en-US">
                <a:solidFill>
                  <a:srgbClr val="FFFFFE"/>
                </a:solidFill>
              </a:rPr>
              <a:t>Holidays</a:t>
            </a:r>
          </a:p>
        </p:txBody>
      </p:sp>
    </p:spTree>
    <p:extLst>
      <p:ext uri="{BB962C8B-B14F-4D97-AF65-F5344CB8AC3E}">
        <p14:creationId xmlns:p14="http://schemas.microsoft.com/office/powerpoint/2010/main" val="28079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8" name="Rectangle 5175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209" name="Picture 5177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10" name="Straight Connector 5179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1" name="Straight Connector 5181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Liberty Leading The People. by David McEwen (2019) : Painting Oil on ...">
            <a:extLst>
              <a:ext uri="{FF2B5EF4-FFF2-40B4-BE49-F238E27FC236}">
                <a16:creationId xmlns:a16="http://schemas.microsoft.com/office/drawing/2014/main" id="{1FD6A3C5-0AC5-9052-6972-8114F1BC7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r="11410"/>
          <a:stretch/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sing the term ‘Latinx,’ exhibition shows immigrants who merged into ...">
            <a:extLst>
              <a:ext uri="{FF2B5EF4-FFF2-40B4-BE49-F238E27FC236}">
                <a16:creationId xmlns:a16="http://schemas.microsoft.com/office/drawing/2014/main" id="{AB6EF1B1-B087-209A-4FC4-9EA934C37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7" r="34818" b="-14"/>
          <a:stretch/>
        </p:blipFill>
        <p:spPr bwMode="auto">
          <a:xfrm>
            <a:off x="4059991" y="10"/>
            <a:ext cx="4069649" cy="68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behind-the-scenes look at San Antonio's world-class public art ...">
            <a:extLst>
              <a:ext uri="{FF2B5EF4-FFF2-40B4-BE49-F238E27FC236}">
                <a16:creationId xmlns:a16="http://schemas.microsoft.com/office/drawing/2014/main" id="{BE2C42D2-267F-05CC-8D0F-C1C4C3654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3" r="30177"/>
          <a:stretch/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12" name="Rectangle 5183">
            <a:extLst>
              <a:ext uri="{FF2B5EF4-FFF2-40B4-BE49-F238E27FC236}">
                <a16:creationId xmlns:a16="http://schemas.microsoft.com/office/drawing/2014/main" id="{030FB4E9-4A39-4A2F-B431-463D1E7C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29B4-23DF-2963-053E-8E2F6D14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64" y="4571369"/>
            <a:ext cx="9288885" cy="763516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Visualizing cultural art</a:t>
            </a:r>
          </a:p>
        </p:txBody>
      </p:sp>
      <p:cxnSp>
        <p:nvCxnSpPr>
          <p:cNvPr id="5213" name="Straight Connector 5185">
            <a:extLst>
              <a:ext uri="{FF2B5EF4-FFF2-40B4-BE49-F238E27FC236}">
                <a16:creationId xmlns:a16="http://schemas.microsoft.com/office/drawing/2014/main" id="{3BFA02F7-35F6-420F-AE3E-2A575D6C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439466"/>
            <a:ext cx="9288885" cy="0"/>
          </a:xfrm>
          <a:prstGeom prst="line">
            <a:avLst/>
          </a:prstGeom>
          <a:ln w="31750">
            <a:solidFill>
              <a:srgbClr val="B0B35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846</TotalTime>
  <Words>385</Words>
  <Application>Microsoft Office PowerPoint</Application>
  <PresentationFormat>Widescreen</PresentationFormat>
  <Paragraphs>58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Gill Sans MT</vt:lpstr>
      <vt:lpstr>Roboto</vt:lpstr>
      <vt:lpstr>Gallery</vt:lpstr>
      <vt:lpstr>WHERE DO I BELONG?</vt:lpstr>
      <vt:lpstr>What is a collage?</vt:lpstr>
      <vt:lpstr>PowerPoint Presentation</vt:lpstr>
      <vt:lpstr>PowerPoint Presentation</vt:lpstr>
      <vt:lpstr>PowerPoint Presentation</vt:lpstr>
      <vt:lpstr>PowerPoint Presentation</vt:lpstr>
      <vt:lpstr>Role of cultural expression through art…</vt:lpstr>
      <vt:lpstr>Visualizing culture</vt:lpstr>
      <vt:lpstr>Visualizing cultural art</vt:lpstr>
      <vt:lpstr>Social commentary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</vt:lpstr>
      <vt:lpstr>Holidays</vt:lpstr>
      <vt:lpstr>Activities/entertainment/pop culture</vt:lpstr>
      <vt:lpstr>PowerPoint Presentation</vt:lpstr>
      <vt:lpstr>PowerPoint Presentation</vt:lpstr>
      <vt:lpstr>IN YOUR SKETCHBOOK...</vt:lpstr>
      <vt:lpstr>PowerPoint Presentation</vt:lpstr>
      <vt:lpstr>PowerPoint Presentation</vt:lpstr>
      <vt:lpstr>Making a collage –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African American Art</dc:title>
  <dc:creator>Tyler Fairchild</dc:creator>
  <cp:lastModifiedBy>Tyler Fairchild</cp:lastModifiedBy>
  <cp:revision>58</cp:revision>
  <cp:lastPrinted>2024-08-29T13:08:47Z</cp:lastPrinted>
  <dcterms:created xsi:type="dcterms:W3CDTF">2024-02-05T13:52:44Z</dcterms:created>
  <dcterms:modified xsi:type="dcterms:W3CDTF">2025-03-04T15:55:05Z</dcterms:modified>
</cp:coreProperties>
</file>