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0" r:id="rId2"/>
    <p:sldId id="279" r:id="rId3"/>
    <p:sldId id="259" r:id="rId4"/>
    <p:sldId id="278" r:id="rId5"/>
    <p:sldId id="273" r:id="rId6"/>
    <p:sldId id="274" r:id="rId7"/>
    <p:sldId id="275" r:id="rId8"/>
    <p:sldId id="276" r:id="rId9"/>
    <p:sldId id="277" r:id="rId10"/>
    <p:sldId id="258" r:id="rId11"/>
    <p:sldId id="280" r:id="rId12"/>
    <p:sldId id="281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05"/>
    <a:srgbClr val="BEB9BD"/>
    <a:srgbClr val="4C6A68"/>
    <a:srgbClr val="E43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19AA0D-E641-4555-B36D-A26BC80D05F9}" v="31" dt="2025-03-14T12:47:03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3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1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8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3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0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1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8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3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0E22DE3-3D1A-4D53-B9A6-6C7463B8C992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2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3/31/2025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" name="Rectangle 5262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265" name="Picture 5264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67" name="Straight Connector 5266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9" name="Straight Connector 5268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Jesse Richards - The Art World: Picasso's Guernica, The Masterpiece of ...">
            <a:extLst>
              <a:ext uri="{FF2B5EF4-FFF2-40B4-BE49-F238E27FC236}">
                <a16:creationId xmlns:a16="http://schemas.microsoft.com/office/drawing/2014/main" id="{261CA29C-BC88-2081-C757-4E894564D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67" r="69895" b="-167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Scream, 1893 by Edvard Munch">
            <a:extLst>
              <a:ext uri="{FF2B5EF4-FFF2-40B4-BE49-F238E27FC236}">
                <a16:creationId xmlns:a16="http://schemas.microsoft.com/office/drawing/2014/main" id="{3A36D6B8-B266-D118-56C7-12095636A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r="10800"/>
          <a:stretch/>
        </p:blipFill>
        <p:spPr bwMode="auto">
          <a:xfrm>
            <a:off x="4064204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eat Field with Cypresses at the Haude Galline near Eygalieres, 1889 ...">
            <a:extLst>
              <a:ext uri="{FF2B5EF4-FFF2-40B4-BE49-F238E27FC236}">
                <a16:creationId xmlns:a16="http://schemas.microsoft.com/office/drawing/2014/main" id="{D80E6522-330B-5379-A4B4-15169BD86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2" r="959" b="2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1" name="Rectangle 5270">
            <a:extLst>
              <a:ext uri="{FF2B5EF4-FFF2-40B4-BE49-F238E27FC236}">
                <a16:creationId xmlns:a16="http://schemas.microsoft.com/office/drawing/2014/main" id="{030FB4E9-4A39-4A2F-B431-463D1E7C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29B4-23DF-2963-053E-8E2F6D14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5" y="4504286"/>
            <a:ext cx="9288885" cy="1543465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Social emotional learning</a:t>
            </a:r>
            <a:br>
              <a:rPr lang="en-US" sz="4400">
                <a:solidFill>
                  <a:srgbClr val="FFFFFE"/>
                </a:solidFill>
              </a:rPr>
            </a:br>
            <a:r>
              <a:rPr lang="en-US" sz="4400">
                <a:solidFill>
                  <a:srgbClr val="FFFFFE"/>
                </a:solidFill>
              </a:rPr>
              <a:t>through art</a:t>
            </a:r>
            <a:endParaRPr lang="en-US" sz="4400" dirty="0">
              <a:solidFill>
                <a:srgbClr val="FFFFFE"/>
              </a:solidFill>
            </a:endParaRPr>
          </a:p>
        </p:txBody>
      </p:sp>
      <p:cxnSp>
        <p:nvCxnSpPr>
          <p:cNvPr id="5273" name="Straight Connector 5272">
            <a:extLst>
              <a:ext uri="{FF2B5EF4-FFF2-40B4-BE49-F238E27FC236}">
                <a16:creationId xmlns:a16="http://schemas.microsoft.com/office/drawing/2014/main" id="{3BFA02F7-35F6-420F-AE3E-2A575D6C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439466"/>
            <a:ext cx="9288885" cy="0"/>
          </a:xfrm>
          <a:prstGeom prst="line">
            <a:avLst/>
          </a:prstGeom>
          <a:ln w="31750">
            <a:solidFill>
              <a:srgbClr val="C4513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32D8593-E373-DD78-0753-0A97D091D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 r="406" b="24471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Rectangle 5126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F7774-44F0-9E1B-75CB-08E3484D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Visualizing emotions</a:t>
            </a:r>
          </a:p>
        </p:txBody>
      </p:sp>
      <p:cxnSp>
        <p:nvCxnSpPr>
          <p:cNvPr id="5132" name="Straight Connector 5128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FCF78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5F28C-86F8-CB7D-818F-42E3DC72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4890079" cy="4021267"/>
          </a:xfrm>
        </p:spPr>
        <p:txBody>
          <a:bodyPr>
            <a:normAutofit/>
          </a:bodyPr>
          <a:lstStyle/>
          <a:p>
            <a:pPr>
              <a:buClr>
                <a:srgbClr val="FCF78D"/>
              </a:buClr>
            </a:pPr>
            <a:r>
              <a:rPr lang="en-US" dirty="0">
                <a:solidFill>
                  <a:srgbClr val="FFFFFE"/>
                </a:solidFill>
              </a:rPr>
              <a:t>Colors 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Warm – Passionate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Cool – Calmness or sadness</a:t>
            </a:r>
          </a:p>
          <a:p>
            <a:pPr>
              <a:buClr>
                <a:srgbClr val="FCF78D"/>
              </a:buClr>
            </a:pPr>
            <a:r>
              <a:rPr lang="en-US" dirty="0">
                <a:solidFill>
                  <a:srgbClr val="FFFFFE"/>
                </a:solidFill>
              </a:rPr>
              <a:t>Composition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Symmetrical, balanced art – Peaceful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Crowded, chaotic – Anxiety</a:t>
            </a:r>
          </a:p>
          <a:p>
            <a:pPr>
              <a:buClr>
                <a:srgbClr val="FCF78D"/>
              </a:buClr>
            </a:pPr>
            <a:r>
              <a:rPr lang="en-US" dirty="0">
                <a:solidFill>
                  <a:srgbClr val="FFFFFE"/>
                </a:solidFill>
              </a:rPr>
              <a:t>Lighting/Atmosphere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Bright – Happiness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Dark, deep shadows – Fear, agony</a:t>
            </a:r>
          </a:p>
          <a:p>
            <a:pPr>
              <a:buClr>
                <a:srgbClr val="FCF78D"/>
              </a:buClr>
            </a:pP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B1D0B0-A8EA-82B0-6DFE-0C2918AA387F}"/>
              </a:ext>
            </a:extLst>
          </p:cNvPr>
          <p:cNvSpPr txBox="1">
            <a:spLocks/>
          </p:cNvSpPr>
          <p:nvPr/>
        </p:nvSpPr>
        <p:spPr>
          <a:xfrm>
            <a:off x="8629651" y="2647950"/>
            <a:ext cx="3448050" cy="3389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CF78D"/>
              </a:buClr>
            </a:pPr>
            <a:r>
              <a:rPr lang="en-US" dirty="0">
                <a:solidFill>
                  <a:srgbClr val="FFFFFE"/>
                </a:solidFill>
              </a:rPr>
              <a:t>Gestures/Body language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Facial Expressions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Posture</a:t>
            </a:r>
          </a:p>
          <a:p>
            <a:pPr>
              <a:buClr>
                <a:srgbClr val="FCF78D"/>
              </a:buClr>
            </a:pPr>
            <a:r>
              <a:rPr lang="en-US" dirty="0">
                <a:solidFill>
                  <a:srgbClr val="FFFFFE"/>
                </a:solidFill>
              </a:rPr>
              <a:t>Symbolism/Metaphors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Wilted flowers – Loss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     Phoenix – Hope</a:t>
            </a:r>
            <a:br>
              <a:rPr lang="en-US" dirty="0">
                <a:solidFill>
                  <a:srgbClr val="FFFFFE"/>
                </a:solidFill>
              </a:rPr>
            </a:br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6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n by M K on Drawing help | Drawing expressions, Anime emotions, Anime ...">
            <a:extLst>
              <a:ext uri="{FF2B5EF4-FFF2-40B4-BE49-F238E27FC236}">
                <a16:creationId xmlns:a16="http://schemas.microsoft.com/office/drawing/2014/main" id="{330FEA92-8F4B-ABC9-FA9C-F5781F159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6306" r="2" b="36938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8" name="Rectangle 10277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5F1A-DF6D-5ACC-3010-57B744D7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29" y="1047748"/>
            <a:ext cx="6943119" cy="8060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E"/>
                </a:solidFill>
              </a:rPr>
              <a:t>Exploring emotion in drawing</a:t>
            </a:r>
          </a:p>
        </p:txBody>
      </p:sp>
      <p:cxnSp>
        <p:nvCxnSpPr>
          <p:cNvPr id="10280" name="Straight Connector 10279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616B1-DE85-2A90-E02D-FBCB9B605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E"/>
                </a:solidFill>
              </a:rPr>
              <a:t>In your sketchbook, title the page “Sketchbook 10: Drawing Emotion”. Under the title, create a series of sketches and thumbnails expressing a chosen emotion or emotions.</a:t>
            </a:r>
          </a:p>
          <a:p>
            <a:pPr marL="0" indent="0">
              <a:buNone/>
            </a:pPr>
            <a:r>
              <a:rPr lang="en-US" dirty="0">
                <a:solidFill>
                  <a:srgbClr val="FFFFFE"/>
                </a:solidFill>
              </a:rPr>
              <a:t>Under the drawings, list the ways/examples in which emotion can be conveyed in art through:</a:t>
            </a:r>
          </a:p>
          <a:p>
            <a:pPr marL="0" indent="0">
              <a:buNone/>
            </a:pPr>
            <a:r>
              <a:rPr lang="en-US" dirty="0">
                <a:solidFill>
                  <a:srgbClr val="FFFFFE"/>
                </a:solidFill>
              </a:rPr>
              <a:t>	- Color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	- Lighting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	- Composition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	- Body language</a:t>
            </a:r>
            <a:br>
              <a:rPr lang="en-US" dirty="0">
                <a:solidFill>
                  <a:srgbClr val="FFFFFE"/>
                </a:solidFill>
              </a:rPr>
            </a:br>
            <a:r>
              <a:rPr lang="en-US" dirty="0">
                <a:solidFill>
                  <a:srgbClr val="FFFFFE"/>
                </a:solidFill>
              </a:rPr>
              <a:t>	- Symbolism</a:t>
            </a:r>
          </a:p>
          <a:p>
            <a:pPr marL="0" indent="0">
              <a:buNone/>
            </a:pP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C81060-6FC5-B92C-E3A5-764EA5D3ED3F}"/>
              </a:ext>
            </a:extLst>
          </p:cNvPr>
          <p:cNvSpPr txBox="1">
            <a:spLocks/>
          </p:cNvSpPr>
          <p:nvPr/>
        </p:nvSpPr>
        <p:spPr>
          <a:xfrm rot="16200000">
            <a:off x="-1672091" y="2847233"/>
            <a:ext cx="464820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FFFE"/>
                </a:solidFill>
              </a:rPr>
              <a:t>Sketchbook</a:t>
            </a:r>
          </a:p>
        </p:txBody>
      </p:sp>
    </p:spTree>
    <p:extLst>
      <p:ext uri="{BB962C8B-B14F-4D97-AF65-F5344CB8AC3E}">
        <p14:creationId xmlns:p14="http://schemas.microsoft.com/office/powerpoint/2010/main" val="211802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Rectangle 1059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62" name="Picture 1061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lf-Portrait with Thorn Necklace and Hummingbird, Frida Kahlo - Athena ...">
            <a:extLst>
              <a:ext uri="{FF2B5EF4-FFF2-40B4-BE49-F238E27FC236}">
                <a16:creationId xmlns:a16="http://schemas.microsoft.com/office/drawing/2014/main" id="{83ED3756-138E-C00C-6A14-5B0180C3F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6739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asso's Self-Portraits Reflect His Constantly Changing Style">
            <a:extLst>
              <a:ext uri="{FF2B5EF4-FFF2-40B4-BE49-F238E27FC236}">
                <a16:creationId xmlns:a16="http://schemas.microsoft.com/office/drawing/2014/main" id="{ECD3B3B5-26EB-1332-124E-FF2C094AB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r="6388"/>
          <a:stretch/>
        </p:blipFill>
        <p:spPr bwMode="auto">
          <a:xfrm>
            <a:off x="4064204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Mary Barnes on Portraits | Famous art, Famous self portraits ...">
            <a:extLst>
              <a:ext uri="{FF2B5EF4-FFF2-40B4-BE49-F238E27FC236}">
                <a16:creationId xmlns:a16="http://schemas.microsoft.com/office/drawing/2014/main" id="{3E653000-F0D6-7CCA-C6C0-ADCED27E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r="8145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" name="Rectangle 1067">
            <a:extLst>
              <a:ext uri="{FF2B5EF4-FFF2-40B4-BE49-F238E27FC236}">
                <a16:creationId xmlns:a16="http://schemas.microsoft.com/office/drawing/2014/main" id="{030FB4E9-4A39-4A2F-B431-463D1E7C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61F77-A448-75A0-59A4-C450BA49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4" y="4571369"/>
            <a:ext cx="9288885" cy="763516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Expressive self-portraiture</a:t>
            </a:r>
          </a:p>
        </p:txBody>
      </p: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3BFA02F7-35F6-420F-AE3E-2A575D6C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439466"/>
            <a:ext cx="9288885" cy="0"/>
          </a:xfrm>
          <a:prstGeom prst="line">
            <a:avLst/>
          </a:prstGeom>
          <a:ln w="31750">
            <a:solidFill>
              <a:srgbClr val="8F734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4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Rolling Artroom: Self Portraits 4th-6th Grade">
            <a:extLst>
              <a:ext uri="{FF2B5EF4-FFF2-40B4-BE49-F238E27FC236}">
                <a16:creationId xmlns:a16="http://schemas.microsoft.com/office/drawing/2014/main" id="{9AD0E35C-1CB2-EBB0-2F29-75BC58B8D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8" y="12366"/>
            <a:ext cx="4332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xpressing emotions project for middle school | 6th grade art, Middle ...">
            <a:extLst>
              <a:ext uri="{FF2B5EF4-FFF2-40B4-BE49-F238E27FC236}">
                <a16:creationId xmlns:a16="http://schemas.microsoft.com/office/drawing/2014/main" id="{CC01C062-5DF1-9287-058E-81CD9998F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t="-266" r="19735" b="266"/>
          <a:stretch/>
        </p:blipFill>
        <p:spPr bwMode="auto">
          <a:xfrm>
            <a:off x="4343536" y="-5843"/>
            <a:ext cx="3190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E4300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61" y="2015733"/>
            <a:ext cx="4765040" cy="4110747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E43003"/>
              </a:buClr>
              <a:buNone/>
            </a:pPr>
            <a:r>
              <a:rPr lang="en-US" dirty="0">
                <a:solidFill>
                  <a:srgbClr val="FFFFFE"/>
                </a:solidFill>
              </a:rPr>
              <a:t>After creating thumbnails/practicing expressing emotions through drawing, create a pencil self-portrait showing an emotion of your choice. It MUST show an emotion other than just a smile!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 dirty="0">
                <a:solidFill>
                  <a:srgbClr val="FFFFFE"/>
                </a:solidFill>
              </a:rPr>
              <a:t>When you finish with your drawing, you can choose from colored pencil or watercolor to create a sense of emotion matching your color, for example anger or love could be red, sadness could be greys and blues, etc.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 dirty="0">
                <a:solidFill>
                  <a:srgbClr val="FFFFFE"/>
                </a:solidFill>
              </a:rPr>
              <a:t>Remember to use aspects of dramatic lighting and composition to compliment the emotion.</a:t>
            </a:r>
          </a:p>
        </p:txBody>
      </p: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8C3B997-CA4C-BF53-FF00-9BCD33ADEB41}"/>
              </a:ext>
            </a:extLst>
          </p:cNvPr>
          <p:cNvSpPr txBox="1">
            <a:spLocks/>
          </p:cNvSpPr>
          <p:nvPr/>
        </p:nvSpPr>
        <p:spPr>
          <a:xfrm rot="16200000">
            <a:off x="-1468461" y="2898540"/>
            <a:ext cx="42409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FFFE"/>
                </a:solidFill>
              </a:rPr>
              <a:t>Project: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0E68-4EBD-DCE7-B880-AC1E6EA2CFAD}"/>
              </a:ext>
            </a:extLst>
          </p:cNvPr>
          <p:cNvSpPr txBox="1">
            <a:spLocks/>
          </p:cNvSpPr>
          <p:nvPr/>
        </p:nvSpPr>
        <p:spPr>
          <a:xfrm>
            <a:off x="1390650" y="936687"/>
            <a:ext cx="4016760" cy="8991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Expressive self portraiture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Emotions art gcse | Emotional art, Art connection, Reflection art">
            <a:extLst>
              <a:ext uri="{FF2B5EF4-FFF2-40B4-BE49-F238E27FC236}">
                <a16:creationId xmlns:a16="http://schemas.microsoft.com/office/drawing/2014/main" id="{8D22762B-D36D-F34A-48D6-B0B22D96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70" y="-584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3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person holding a child&#10;&#10;Description automatically generated">
            <a:extLst>
              <a:ext uri="{FF2B5EF4-FFF2-40B4-BE49-F238E27FC236}">
                <a16:creationId xmlns:a16="http://schemas.microsoft.com/office/drawing/2014/main" id="{808EDDC0-8FAB-A78A-8105-7B396C45A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6676"/>
          <a:stretch/>
        </p:blipFill>
        <p:spPr bwMode="auto">
          <a:xfrm>
            <a:off x="2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8 Most Famous Sad Paintings">
            <a:extLst>
              <a:ext uri="{FF2B5EF4-FFF2-40B4-BE49-F238E27FC236}">
                <a16:creationId xmlns:a16="http://schemas.microsoft.com/office/drawing/2014/main" id="{07947228-E1D7-35D0-0597-02E8B6B9A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23170" b="2"/>
          <a:stretch/>
        </p:blipFill>
        <p:spPr bwMode="auto">
          <a:xfrm>
            <a:off x="6096051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2" name="Rectangle 7201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04" name="Straight Connector 7203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8972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anchor="ctr">
            <a:normAutofit/>
          </a:bodyPr>
          <a:lstStyle/>
          <a:p>
            <a:pPr algn="ctr"/>
            <a:r>
              <a:rPr lang="en-US" sz="2200" dirty="0">
                <a:solidFill>
                  <a:srgbClr val="FFFFFE"/>
                </a:solidFill>
              </a:rPr>
              <a:t>Role of emotional expression through art…</a:t>
            </a:r>
            <a:endParaRPr lang="en-US" sz="2200">
              <a:solidFill>
                <a:srgbClr val="FFFFFE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128" y="2723314"/>
            <a:ext cx="4070578" cy="2613612"/>
          </a:xfrm>
        </p:spPr>
        <p:txBody>
          <a:bodyPr anchor="t">
            <a:normAutofit/>
          </a:bodyPr>
          <a:lstStyle/>
          <a:p>
            <a:pPr>
              <a:buClr>
                <a:srgbClr val="89724D"/>
              </a:buClr>
            </a:pPr>
            <a:r>
              <a:rPr lang="en-US" sz="1900" dirty="0">
                <a:solidFill>
                  <a:srgbClr val="FFFFFE"/>
                </a:solidFill>
              </a:rPr>
              <a:t>Emotions in art allow artists to connect with their audience on a deeper level. When viewers perceive and resonate with the emotions conveyed in a piece of art, it creates a powerful connection between the creator and the audience. </a:t>
            </a:r>
          </a:p>
        </p:txBody>
      </p:sp>
    </p:spTree>
    <p:extLst>
      <p:ext uri="{BB962C8B-B14F-4D97-AF65-F5344CB8AC3E}">
        <p14:creationId xmlns:p14="http://schemas.microsoft.com/office/powerpoint/2010/main" val="122171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Leonid Afremov, oil on canvas, palette knife, buy original paintings ...">
            <a:extLst>
              <a:ext uri="{FF2B5EF4-FFF2-40B4-BE49-F238E27FC236}">
                <a16:creationId xmlns:a16="http://schemas.microsoft.com/office/drawing/2014/main" id="{F36EE0B3-0A12-F85C-5F4E-918F61BE9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r="7400" b="-2"/>
          <a:stretch/>
        </p:blipFill>
        <p:spPr bwMode="auto">
          <a:xfrm>
            <a:off x="2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ark Memories: Artist paints bleak but appealing city and landscapes ...">
            <a:extLst>
              <a:ext uri="{FF2B5EF4-FFF2-40B4-BE49-F238E27FC236}">
                <a16:creationId xmlns:a16="http://schemas.microsoft.com/office/drawing/2014/main" id="{4A0D5E4C-6A49-9F93-695A-9AF0EF604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r="15034" b="2"/>
          <a:stretch/>
        </p:blipFill>
        <p:spPr bwMode="auto">
          <a:xfrm>
            <a:off x="6094259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23" name="Rectangle 7222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25" name="Straight Connector 7224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58CEAA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anchor="ctr">
            <a:normAutofit/>
          </a:bodyPr>
          <a:lstStyle/>
          <a:p>
            <a:pPr algn="ctr"/>
            <a:r>
              <a:rPr lang="en-US" sz="2200">
                <a:solidFill>
                  <a:srgbClr val="FFFFFE"/>
                </a:solidFill>
              </a:rPr>
              <a:t>Role of emotional expression through art…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128" y="2723313"/>
            <a:ext cx="4070578" cy="2696407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buClr>
                <a:srgbClr val="58CEAA"/>
              </a:buClr>
            </a:pPr>
            <a:r>
              <a:rPr lang="en-US" sz="1700" dirty="0">
                <a:solidFill>
                  <a:srgbClr val="FFFFFE"/>
                </a:solidFill>
              </a:rPr>
              <a:t>Emotions serve as a universal language that transcends cultural and linguistic barriers, enabling artists to communicate complex ideas and experiences effectively. </a:t>
            </a:r>
            <a:r>
              <a:rPr lang="en-US" sz="1700" b="0" i="0" dirty="0">
                <a:solidFill>
                  <a:srgbClr val="FFFFFE"/>
                </a:solidFill>
                <a:effectLst/>
                <a:latin typeface="Söhne"/>
              </a:rPr>
              <a:t>By depicting emotions in their work, artists can foster empathy, compassion, and a greater understanding of the human condition</a:t>
            </a:r>
            <a:endParaRPr lang="en-US" sz="17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43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8" name="Rectangle 9237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240" name="Picture 9239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42" name="Straight Connector 9241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4" name="Straight Connector 9243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6946CE88-002B-231D-1751-892ABB0D6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3" r="-1" b="19822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6" name="Rectangle 9245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86953-909D-C0CC-6C78-1A4ADA3F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>
                <a:solidFill>
                  <a:srgbClr val="FFFFFE"/>
                </a:solidFill>
              </a:rPr>
              <a:t>Recognizing emotion in art</a:t>
            </a:r>
          </a:p>
        </p:txBody>
      </p:sp>
      <p:cxnSp>
        <p:nvCxnSpPr>
          <p:cNvPr id="9248" name="Straight Connector 9247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B9BE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e Scream, 1893 by Edvard Munch">
            <a:extLst>
              <a:ext uri="{FF2B5EF4-FFF2-40B4-BE49-F238E27FC236}">
                <a16:creationId xmlns:a16="http://schemas.microsoft.com/office/drawing/2014/main" id="{5FBE249C-F43E-26BC-3E36-8C002708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871" y="796217"/>
            <a:ext cx="3862037" cy="487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eat Field with Cypresses at the Haude Galline near Eygalieres, 1889 ...">
            <a:extLst>
              <a:ext uri="{FF2B5EF4-FFF2-40B4-BE49-F238E27FC236}">
                <a16:creationId xmlns:a16="http://schemas.microsoft.com/office/drawing/2014/main" id="{646ADEF2-A651-2150-40EA-DAD25420B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310214"/>
            <a:ext cx="4873308" cy="384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80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081" name="Picture 308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Picasso Guernica / Guernica | Pablo Picasso | storia - Picasso painted ...">
            <a:extLst>
              <a:ext uri="{FF2B5EF4-FFF2-40B4-BE49-F238E27FC236}">
                <a16:creationId xmlns:a16="http://schemas.microsoft.com/office/drawing/2014/main" id="{76238CDF-B212-88BA-5524-219149274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8607"/>
          <a:stretch/>
        </p:blipFill>
        <p:spPr bwMode="auto">
          <a:xfrm>
            <a:off x="1092736" y="548640"/>
            <a:ext cx="10062944" cy="505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46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0FC43-6AE7-BB37-654A-8251548E1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5" y="467360"/>
            <a:ext cx="3430088" cy="435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// Pinterest naomiokayyy Art, design, drawing, creative, artistic ...">
            <a:extLst>
              <a:ext uri="{FF2B5EF4-FFF2-40B4-BE49-F238E27FC236}">
                <a16:creationId xmlns:a16="http://schemas.microsoft.com/office/drawing/2014/main" id="{7D8E8E5C-BD26-FCFC-35F5-DCF710EA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756" y="467360"/>
            <a:ext cx="3516753" cy="435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ger by Maja Świat | Emotional art, Scary art, Anger art">
            <a:extLst>
              <a:ext uri="{FF2B5EF4-FFF2-40B4-BE49-F238E27FC236}">
                <a16:creationId xmlns:a16="http://schemas.microsoft.com/office/drawing/2014/main" id="{1F4391C5-3769-5BA2-15E7-78B54F66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40" y="345440"/>
            <a:ext cx="3478918" cy="496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153" name="Picture 6152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osterazzi: Sunday Afternoon On The Island Of La Grande Jatte Poster ...">
            <a:extLst>
              <a:ext uri="{FF2B5EF4-FFF2-40B4-BE49-F238E27FC236}">
                <a16:creationId xmlns:a16="http://schemas.microsoft.com/office/drawing/2014/main" id="{FB863915-4D7C-162E-D28C-2F618374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9517" y="643467"/>
            <a:ext cx="7192965" cy="487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2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201" name="Picture 820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8 Most Famous Sad Paintings">
            <a:extLst>
              <a:ext uri="{FF2B5EF4-FFF2-40B4-BE49-F238E27FC236}">
                <a16:creationId xmlns:a16="http://schemas.microsoft.com/office/drawing/2014/main" id="{09FCE776-EB55-95A1-7CC0-93D0F341E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9258" y="643467"/>
            <a:ext cx="7273483" cy="487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7564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2362</TotalTime>
  <Words>358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Söhne</vt:lpstr>
      <vt:lpstr>Gallery</vt:lpstr>
      <vt:lpstr>Social emotional learning through art</vt:lpstr>
      <vt:lpstr>Role of emotional expression through art…</vt:lpstr>
      <vt:lpstr>Role of emotional expression through art…</vt:lpstr>
      <vt:lpstr>Recognizing emotion in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Visualizing emotions</vt:lpstr>
      <vt:lpstr>Exploring emotion in drawing</vt:lpstr>
      <vt:lpstr>Expressive self-portraiture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African American Art</dc:title>
  <dc:creator>Tyler Fairchild</dc:creator>
  <cp:lastModifiedBy>Tyler Fairchild</cp:lastModifiedBy>
  <cp:revision>31</cp:revision>
  <dcterms:created xsi:type="dcterms:W3CDTF">2024-02-05T13:52:44Z</dcterms:created>
  <dcterms:modified xsi:type="dcterms:W3CDTF">2025-03-31T12:52:52Z</dcterms:modified>
</cp:coreProperties>
</file>